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4"/>
  </p:notesMasterIdLst>
  <p:sldIdLst>
    <p:sldId id="265" r:id="rId3"/>
    <p:sldId id="276" r:id="rId4"/>
    <p:sldId id="277" r:id="rId5"/>
    <p:sldId id="278" r:id="rId6"/>
    <p:sldId id="272" r:id="rId7"/>
    <p:sldId id="273" r:id="rId8"/>
    <p:sldId id="279" r:id="rId9"/>
    <p:sldId id="280" r:id="rId10"/>
    <p:sldId id="281" r:id="rId11"/>
    <p:sldId id="285"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16/03/2020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3/16/2020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earth/lessons/explore-the-world-with-arcgis-earth.ht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2.xml.rels><?xml version="1.0" encoding="UTF-8" standalone="yes"?>
<Relationships xmlns="http://schemas.openxmlformats.org/package/2006/relationships"><Relationship Id="rId8" Type="http://schemas.openxmlformats.org/officeDocument/2006/relationships/hyperlink" Target="https://arcgis.anu.edu.au/arcgis-pro-on-anu-desktop.html" TargetMode="External"/><Relationship Id="rId3" Type="http://schemas.openxmlformats.org/officeDocument/2006/relationships/hyperlink" Target="https://www.microsoft.com/en-us/download/details.aspx?id=49982" TargetMode="External"/><Relationship Id="rId7" Type="http://schemas.openxmlformats.org/officeDocument/2006/relationships/hyperlink" Target="https://wattlecourses.anu.edu.au/course/view.php?id=21946"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arcgis.anu.edu.au/arcgis-pro-installing.html" TargetMode="External"/><Relationship Id="rId5" Type="http://schemas.openxmlformats.org/officeDocument/2006/relationships/hyperlink" Target="https://msdn.microsoft.com/en-us/library/windows/desktop/ff476876" TargetMode="External"/><Relationship Id="rId4" Type="http://schemas.openxmlformats.org/officeDocument/2006/relationships/hyperlink" Target="https://www.microsoft.com/en-us/download/details.aspx?id=53587" TargetMode="External"/><Relationship Id="rId9" Type="http://schemas.openxmlformats.org/officeDocument/2006/relationships/hyperlink" Target="https://arcgis.anu.edu.au/arcgis-pro-standalone-license.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slideLayout" Target="../slideLayouts/slideLayout2.xml"/><Relationship Id="rId16" Type="http://schemas.openxmlformats.org/officeDocument/2006/relationships/image" Target="../media/image33.png"/><Relationship Id="rId1" Type="http://schemas.openxmlformats.org/officeDocument/2006/relationships/tags" Target="../tags/tag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69.png"/><Relationship Id="rId11" Type="http://schemas.openxmlformats.org/officeDocument/2006/relationships/image" Target="../media/image58.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2019-2020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9813471" y="6658713"/>
            <a:ext cx="2370712"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15 January, 2018; Last edited: 16 March, 2020</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Earth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Earth.</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 Show | Use Timings | Total Time: 8 min)</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https://learn.arcgis.com/en/projects/get-started-with-arcgis-earth/lessons/explore-the-world-with-arcgis-earth.htm</a:t>
            </a:r>
            <a:endParaRPr lang="en-US" sz="1200" b="1" cap="none">
              <a:effectLst>
                <a:outerShdw blurRad="38100" dist="38100" dir="2700000" algn="tl">
                  <a:srgbClr val="000000">
                    <a:alpha val="43137"/>
                  </a:srgbClr>
                </a:outerShdw>
              </a:effectLst>
            </a:endParaRPr>
          </a:p>
          <a:p>
            <a:r>
              <a:rPr lang="en-US" sz="1200" b="1" cap="none">
                <a:effectLst>
                  <a:outerShdw blurRad="38100" dist="38100" dir="2700000" algn="tl">
                    <a:srgbClr val="000000">
                      <a:alpha val="43137"/>
                    </a:srgbClr>
                  </a:outerShdw>
                </a:effectLst>
              </a:rPr>
              <a:t> </a:t>
            </a:r>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02959"/>
      </p:ext>
    </p:extLst>
  </p:cSld>
  <p:clrMapOvr>
    <a:masterClrMapping/>
  </p:clrMapOvr>
  <mc:AlternateContent xmlns:mc="http://schemas.openxmlformats.org/markup-compatibility/2006" xmlns:p14="http://schemas.microsoft.com/office/powerpoint/2010/main">
    <mc:Choice Requires="p14">
      <p:transition spd="slow" p14:dur="2000" advTm="6090"/>
    </mc:Choice>
    <mc:Fallback xmlns="">
      <p:transition spd="slow" advTm="60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DE1680-E87A-461C-A4F5-5C1DF73C352D}"/>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B0CA7326-5764-4C3B-BAEA-6C16F69CE70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Zooming Error in ArcGIS </a:t>
            </a:r>
          </a:p>
        </p:txBody>
      </p:sp>
      <p:sp>
        <p:nvSpPr>
          <p:cNvPr id="2" name="TextBox 1">
            <a:extLst>
              <a:ext uri="{FF2B5EF4-FFF2-40B4-BE49-F238E27FC236}">
                <a16:creationId xmlns:a16="http://schemas.microsoft.com/office/drawing/2014/main" id="{4B261926-D16E-47DE-ABCF-253B3A496694}"/>
              </a:ext>
            </a:extLst>
          </p:cNvPr>
          <p:cNvSpPr txBox="1"/>
          <p:nvPr/>
        </p:nvSpPr>
        <p:spPr>
          <a:xfrm>
            <a:off x="471637" y="1241659"/>
            <a:ext cx="4138863" cy="1107996"/>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The reason why the GEOGLAM layer disappears when zooming out can be due to two reasons:</a:t>
            </a:r>
          </a:p>
          <a:p>
            <a:pPr algn="l"/>
            <a:endParaRPr lang="en-US" sz="1100">
              <a:latin typeface="Calibri" panose="020F0502020204030204" pitchFamily="34" charset="0"/>
              <a:cs typeface="Calibri" panose="020F0502020204030204" pitchFamily="34" charset="0"/>
            </a:endParaRPr>
          </a:p>
          <a:p>
            <a:pPr marL="228600" indent="-228600" algn="just">
              <a:buAutoNum type="arabicPeriod"/>
            </a:pPr>
            <a:r>
              <a:rPr lang="en-US" sz="1100">
                <a:latin typeface="Calibri" panose="020F0502020204030204" pitchFamily="34" charset="0"/>
                <a:cs typeface="Calibri" panose="020F0502020204030204" pitchFamily="34" charset="0"/>
              </a:rPr>
              <a:t>The zoom level has exceeded the specified resolution. In this case, it will show “Zoom in to see this layer”. This is not an error.</a:t>
            </a:r>
          </a:p>
          <a:p>
            <a:pPr marL="228600" indent="-228600" algn="l">
              <a:buAutoNum type="arabicPeriod"/>
            </a:pPr>
            <a:r>
              <a:rPr lang="en-US" sz="1100">
                <a:latin typeface="Calibri" panose="020F0502020204030204" pitchFamily="34" charset="0"/>
                <a:cs typeface="Calibri" panose="020F0502020204030204" pitchFamily="34" charset="0"/>
              </a:rPr>
              <a:t>Some other error preventing the display.</a:t>
            </a:r>
          </a:p>
        </p:txBody>
      </p:sp>
      <p:sp>
        <p:nvSpPr>
          <p:cNvPr id="3" name="TextBox 2">
            <a:extLst>
              <a:ext uri="{FF2B5EF4-FFF2-40B4-BE49-F238E27FC236}">
                <a16:creationId xmlns:a16="http://schemas.microsoft.com/office/drawing/2014/main" id="{3F5BF60F-C290-4DB8-81AC-9BEF6DA15C27}"/>
              </a:ext>
            </a:extLst>
          </p:cNvPr>
          <p:cNvSpPr txBox="1"/>
          <p:nvPr/>
        </p:nvSpPr>
        <p:spPr>
          <a:xfrm>
            <a:off x="471637" y="2483318"/>
            <a:ext cx="4138863"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Extensive analysis through the logs and return values revealed that the bounding box values sent by ArcGIS suddenly go into error after certain zoom level. This makes GSKY unable to send data corresponding to the zoomd display.</a:t>
            </a:r>
            <a:endParaRPr lang="en-AU" sz="1100">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99B27B05-2540-4B26-B84D-D5DD072A9BCC}"/>
              </a:ext>
            </a:extLst>
          </p:cNvPr>
          <p:cNvSpPr txBox="1"/>
          <p:nvPr/>
        </p:nvSpPr>
        <p:spPr>
          <a:xfrm>
            <a:off x="519247" y="5813656"/>
            <a:ext cx="6228580" cy="430887"/>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Wrong Bbox (actual shown):</a:t>
            </a:r>
          </a:p>
          <a:p>
            <a:r>
              <a:rPr lang="en-US" sz="1100">
                <a:latin typeface="Calibri" panose="020F0502020204030204" pitchFamily="34" charset="0"/>
                <a:cs typeface="Calibri" panose="020F0502020204030204" pitchFamily="34" charset="0"/>
              </a:rPr>
              <a:t>bbox=-20037508.342789,-4941377.708652,-18785164.071365,1878516.407136&amp;width=94&amp;height=512</a:t>
            </a:r>
          </a:p>
        </p:txBody>
      </p:sp>
      <p:pic>
        <p:nvPicPr>
          <p:cNvPr id="17" name="Picture 16">
            <a:extLst>
              <a:ext uri="{FF2B5EF4-FFF2-40B4-BE49-F238E27FC236}">
                <a16:creationId xmlns:a16="http://schemas.microsoft.com/office/drawing/2014/main" id="{620406F3-4ECA-4EEC-8874-3A9CB229A009}"/>
              </a:ext>
            </a:extLst>
          </p:cNvPr>
          <p:cNvPicPr>
            <a:picLocks noChangeAspect="1"/>
          </p:cNvPicPr>
          <p:nvPr/>
        </p:nvPicPr>
        <p:blipFill>
          <a:blip r:embed="rId3"/>
          <a:stretch>
            <a:fillRect/>
          </a:stretch>
        </p:blipFill>
        <p:spPr>
          <a:xfrm>
            <a:off x="5160547" y="1343025"/>
            <a:ext cx="6972300" cy="4171950"/>
          </a:xfrm>
          <a:prstGeom prst="rect">
            <a:avLst/>
          </a:prstGeom>
        </p:spPr>
      </p:pic>
      <p:sp>
        <p:nvSpPr>
          <p:cNvPr id="22" name="Rectangle: Rounded Corners 21">
            <a:extLst>
              <a:ext uri="{FF2B5EF4-FFF2-40B4-BE49-F238E27FC236}">
                <a16:creationId xmlns:a16="http://schemas.microsoft.com/office/drawing/2014/main" id="{6312FA23-621C-4545-AFF7-942AC0879FD7}"/>
              </a:ext>
            </a:extLst>
          </p:cNvPr>
          <p:cNvSpPr/>
          <p:nvPr/>
        </p:nvSpPr>
        <p:spPr>
          <a:xfrm>
            <a:off x="5160547" y="982815"/>
            <a:ext cx="2024174" cy="32214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Returned Bbox - Correct</a:t>
            </a:r>
            <a:endParaRPr lang="en-AU" sz="1050" b="1">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DD1A4BE2-7048-47F6-AA50-395B38BA3A00}"/>
              </a:ext>
            </a:extLst>
          </p:cNvPr>
          <p:cNvSpPr/>
          <p:nvPr/>
        </p:nvSpPr>
        <p:spPr>
          <a:xfrm>
            <a:off x="7629798" y="982815"/>
            <a:ext cx="2024174" cy="32214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Required Bbox at lower zoom</a:t>
            </a:r>
            <a:endParaRPr lang="en-AU" sz="1050" b="1">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369C10D6-67A9-4D4E-87CF-0A85CBDC5C8E}"/>
              </a:ext>
            </a:extLst>
          </p:cNvPr>
          <p:cNvSpPr/>
          <p:nvPr/>
        </p:nvSpPr>
        <p:spPr>
          <a:xfrm>
            <a:off x="10099048" y="982815"/>
            <a:ext cx="2024174" cy="32214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Returned Bbox at lower zoom</a:t>
            </a:r>
            <a:endParaRPr lang="en-AU" sz="1050" b="1">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15FBC01-CD20-4366-8947-9151EDA7A3EC}"/>
              </a:ext>
            </a:extLst>
          </p:cNvPr>
          <p:cNvSpPr txBox="1"/>
          <p:nvPr/>
        </p:nvSpPr>
        <p:spPr>
          <a:xfrm>
            <a:off x="471636" y="906211"/>
            <a:ext cx="4138864" cy="261610"/>
          </a:xfrm>
          <a:prstGeom prst="rect">
            <a:avLst/>
          </a:prstGeom>
          <a:noFill/>
          <a:ln w="3175">
            <a:solidFill>
              <a:schemeClr val="tx1"/>
            </a:solidFill>
          </a:ln>
        </p:spPr>
        <p:txBody>
          <a:bodyPr wrap="square" rtlCol="0">
            <a:spAutoFit/>
          </a:bodyPr>
          <a:lstStyle/>
          <a:p>
            <a:pPr algn="l"/>
            <a:r>
              <a:rPr lang="en-US" sz="1100" b="1">
                <a:latin typeface="Calibri" panose="020F0502020204030204" pitchFamily="34" charset="0"/>
                <a:cs typeface="Calibri" panose="020F0502020204030204" pitchFamily="34" charset="0"/>
              </a:rPr>
              <a:t>ArcGIS fails to display GSKY layer at lower zoom levels</a:t>
            </a:r>
            <a:endParaRPr lang="en-AU" sz="1100" b="1">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DF218CDE-608E-453B-8CD9-27293B613EBB}"/>
              </a:ext>
            </a:extLst>
          </p:cNvPr>
          <p:cNvSpPr/>
          <p:nvPr/>
        </p:nvSpPr>
        <p:spPr>
          <a:xfrm>
            <a:off x="5524904" y="2656573"/>
            <a:ext cx="5419023" cy="2645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A09F4C7D-437C-405C-BB06-D066C554B11D}"/>
              </a:ext>
            </a:extLst>
          </p:cNvPr>
          <p:cNvPicPr>
            <a:picLocks noChangeAspect="1"/>
          </p:cNvPicPr>
          <p:nvPr/>
        </p:nvPicPr>
        <p:blipFill>
          <a:blip r:embed="rId4"/>
          <a:stretch>
            <a:fillRect/>
          </a:stretch>
        </p:blipFill>
        <p:spPr>
          <a:xfrm>
            <a:off x="5164809" y="1352659"/>
            <a:ext cx="6958413" cy="4169257"/>
          </a:xfrm>
          <a:prstGeom prst="rect">
            <a:avLst/>
          </a:prstGeom>
        </p:spPr>
      </p:pic>
      <p:sp>
        <p:nvSpPr>
          <p:cNvPr id="19" name="Rectangle 18">
            <a:extLst>
              <a:ext uri="{FF2B5EF4-FFF2-40B4-BE49-F238E27FC236}">
                <a16:creationId xmlns:a16="http://schemas.microsoft.com/office/drawing/2014/main" id="{8370822D-9290-464B-A8C3-8AF8EFEEC09C}"/>
              </a:ext>
            </a:extLst>
          </p:cNvPr>
          <p:cNvSpPr/>
          <p:nvPr/>
        </p:nvSpPr>
        <p:spPr>
          <a:xfrm>
            <a:off x="5534529" y="1511166"/>
            <a:ext cx="5419023" cy="38116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9D819447-5999-4C9C-AB74-AE3E7A87365B}"/>
              </a:ext>
            </a:extLst>
          </p:cNvPr>
          <p:cNvSpPr/>
          <p:nvPr/>
        </p:nvSpPr>
        <p:spPr>
          <a:xfrm>
            <a:off x="10222029" y="2021309"/>
            <a:ext cx="1299411" cy="2810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B228C588-D05E-4B62-94A3-59EBF7CFFFD7}"/>
              </a:ext>
            </a:extLst>
          </p:cNvPr>
          <p:cNvSpPr txBox="1"/>
          <p:nvPr/>
        </p:nvSpPr>
        <p:spPr>
          <a:xfrm>
            <a:off x="471637" y="3384266"/>
            <a:ext cx="4138862" cy="1107996"/>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With the returned wrong Bbox, GSKY tries to get the data but fails. It </a:t>
            </a:r>
            <a:r>
              <a:rPr lang="en-US" sz="1100" b="1" dirty="0">
                <a:highlight>
                  <a:srgbClr val="FFFF00"/>
                </a:highlight>
                <a:latin typeface="Calibri" panose="020F0502020204030204" pitchFamily="34" charset="0"/>
                <a:cs typeface="Calibri" panose="020F0502020204030204" pitchFamily="34" charset="0"/>
              </a:rPr>
              <a:t>appears to be an ArcGIS problem</a:t>
            </a:r>
            <a:r>
              <a:rPr lang="en-US" sz="1100" dirty="0">
                <a:latin typeface="Calibri" panose="020F0502020204030204" pitchFamily="34" charset="0"/>
                <a:cs typeface="Calibri" panose="020F0502020204030204" pitchFamily="34" charset="0"/>
              </a:rPr>
              <a:t>, but may not be. Testing with some third party WMS service did not show this problem, but then we do not know what kind of data they send. </a:t>
            </a:r>
          </a:p>
          <a:p>
            <a:pPr algn="l"/>
            <a:endParaRPr lang="en-US" sz="1100" dirty="0">
              <a:latin typeface="Calibri" panose="020F0502020204030204" pitchFamily="34" charset="0"/>
              <a:cs typeface="Calibri" panose="020F0502020204030204" pitchFamily="34" charset="0"/>
            </a:endParaRPr>
          </a:p>
          <a:p>
            <a:pPr algn="l"/>
            <a:r>
              <a:rPr lang="en-US" sz="1100" b="1" dirty="0">
                <a:solidFill>
                  <a:srgbClr val="FF0000"/>
                </a:solidFill>
                <a:latin typeface="Calibri" panose="020F0502020204030204" pitchFamily="34" charset="0"/>
                <a:cs typeface="Calibri" panose="020F0502020204030204" pitchFamily="34" charset="0"/>
              </a:rPr>
              <a:t>This requires further verification.</a:t>
            </a:r>
            <a:endParaRPr lang="en-AU" sz="1100" b="1" dirty="0">
              <a:solidFill>
                <a:srgbClr val="FF0000"/>
              </a:solidFill>
              <a:latin typeface="Calibri" panose="020F0502020204030204" pitchFamily="34"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3347852C-6818-416E-8C69-80678C59CE71}"/>
              </a:ext>
            </a:extLst>
          </p:cNvPr>
          <p:cNvSpPr/>
          <p:nvPr/>
        </p:nvSpPr>
        <p:spPr>
          <a:xfrm>
            <a:off x="6971725" y="5837978"/>
            <a:ext cx="296239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End of Slides</a:t>
            </a:r>
            <a:endParaRPr lang="en-AU" sz="1200" b="1">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2E92C76C-5E23-42F9-BCF5-9A98756A56BE}"/>
              </a:ext>
            </a:extLst>
          </p:cNvPr>
          <p:cNvSpPr txBox="1"/>
          <p:nvPr/>
        </p:nvSpPr>
        <p:spPr>
          <a:xfrm>
            <a:off x="519247" y="5339433"/>
            <a:ext cx="6228580" cy="430887"/>
          </a:xfrm>
          <a:prstGeom prst="rect">
            <a:avLst/>
          </a:prstGeom>
          <a:noFill/>
          <a:ln w="3175">
            <a:noFill/>
          </a:ln>
        </p:spPr>
        <p:txBody>
          <a:bodyPr wrap="square" rtlCol="0">
            <a:spAutoFit/>
          </a:bodyPr>
          <a:lstStyle/>
          <a:p>
            <a:r>
              <a:rPr lang="en-US" sz="1100">
                <a:latin typeface="Calibri" panose="020F0502020204030204" pitchFamily="34" charset="0"/>
                <a:cs typeface="Calibri" panose="020F0502020204030204" pitchFamily="34" charset="0"/>
              </a:rPr>
              <a:t>Working (example only):</a:t>
            </a:r>
          </a:p>
          <a:p>
            <a:r>
              <a:rPr lang="en-US" sz="1100">
                <a:latin typeface="Calibri" panose="020F0502020204030204" pitchFamily="34" charset="0"/>
                <a:cs typeface="Calibri" panose="020F0502020204030204" pitchFamily="34" charset="0"/>
              </a:rPr>
              <a:t>bbox=12412605.148096,-5114576.678347,19033220.382848,-1122814.524425 &amp;width=512&amp;height=309</a:t>
            </a:r>
          </a:p>
        </p:txBody>
      </p:sp>
    </p:spTree>
    <p:custDataLst>
      <p:tags r:id="rId1"/>
    </p:custDataLst>
    <p:extLst>
      <p:ext uri="{BB962C8B-B14F-4D97-AF65-F5344CB8AC3E}">
        <p14:creationId xmlns:p14="http://schemas.microsoft.com/office/powerpoint/2010/main" val="336907053"/>
      </p:ext>
    </p:extLst>
  </p:cSld>
  <p:clrMapOvr>
    <a:masterClrMapping/>
  </p:clrMapOvr>
  <mc:AlternateContent xmlns:mc="http://schemas.openxmlformats.org/markup-compatibility/2006" xmlns:p14="http://schemas.microsoft.com/office/powerpoint/2010/main">
    <mc:Choice Requires="p14">
      <p:transition spd="slow" p14:dur="2000" advTm="55410"/>
    </mc:Choice>
    <mc:Fallback xmlns="">
      <p:transition spd="slow" advTm="554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000"/>
                                        <p:tgtEl>
                                          <p:spTgt spid="8"/>
                                        </p:tgtEl>
                                      </p:cBhvr>
                                    </p:animEffect>
                                    <p:anim calcmode="lin" valueType="num">
                                      <p:cBhvr>
                                        <p:cTn id="28" dur="2000" fill="hold"/>
                                        <p:tgtEl>
                                          <p:spTgt spid="8"/>
                                        </p:tgtEl>
                                        <p:attrNameLst>
                                          <p:attrName>ppt_w</p:attrName>
                                        </p:attrNameLst>
                                      </p:cBhvr>
                                      <p:tavLst>
                                        <p:tav tm="0" fmla="#ppt_w*sin(2.5*pi*$)">
                                          <p:val>
                                            <p:fltVal val="0"/>
                                          </p:val>
                                        </p:tav>
                                        <p:tav tm="100000">
                                          <p:val>
                                            <p:fltVal val="1"/>
                                          </p:val>
                                        </p:tav>
                                      </p:tavLst>
                                    </p:anim>
                                    <p:anim calcmode="lin" valueType="num">
                                      <p:cBhvr>
                                        <p:cTn id="2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000"/>
                                        <p:tgtEl>
                                          <p:spTgt spid="19"/>
                                        </p:tgtEl>
                                      </p:cBhvr>
                                    </p:animEffect>
                                    <p:anim calcmode="lin" valueType="num">
                                      <p:cBhvr>
                                        <p:cTn id="45" dur="2000" fill="hold"/>
                                        <p:tgtEl>
                                          <p:spTgt spid="19"/>
                                        </p:tgtEl>
                                        <p:attrNameLst>
                                          <p:attrName>ppt_w</p:attrName>
                                        </p:attrNameLst>
                                      </p:cBhvr>
                                      <p:tavLst>
                                        <p:tav tm="0" fmla="#ppt_w*sin(2.5*pi*$)">
                                          <p:val>
                                            <p:fltVal val="0"/>
                                          </p:val>
                                        </p:tav>
                                        <p:tav tm="100000">
                                          <p:val>
                                            <p:fltVal val="1"/>
                                          </p:val>
                                        </p:tav>
                                      </p:tavLst>
                                    </p:anim>
                                    <p:anim calcmode="lin" valueType="num">
                                      <p:cBhvr>
                                        <p:cTn id="46"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2000"/>
                                        <p:tgtEl>
                                          <p:spTgt spid="20"/>
                                        </p:tgtEl>
                                      </p:cBhvr>
                                    </p:animEffect>
                                    <p:anim calcmode="lin" valueType="num">
                                      <p:cBhvr>
                                        <p:cTn id="57" dur="2000" fill="hold"/>
                                        <p:tgtEl>
                                          <p:spTgt spid="20"/>
                                        </p:tgtEl>
                                        <p:attrNameLst>
                                          <p:attrName>ppt_w</p:attrName>
                                        </p:attrNameLst>
                                      </p:cBhvr>
                                      <p:tavLst>
                                        <p:tav tm="0" fmla="#ppt_w*sin(2.5*pi*$)">
                                          <p:val>
                                            <p:fltVal val="0"/>
                                          </p:val>
                                        </p:tav>
                                        <p:tav tm="100000">
                                          <p:val>
                                            <p:fltVal val="1"/>
                                          </p:val>
                                        </p:tav>
                                      </p:tavLst>
                                    </p:anim>
                                    <p:anim calcmode="lin" valueType="num">
                                      <p:cBhvr>
                                        <p:cTn id="5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1000"/>
                                        <p:tgtEl>
                                          <p:spTgt spid="28"/>
                                        </p:tgtEl>
                                      </p:cBhvr>
                                    </p:animEffect>
                                    <p:anim calcmode="lin" valueType="num">
                                      <p:cBhvr>
                                        <p:cTn id="64" dur="1000" fill="hold"/>
                                        <p:tgtEl>
                                          <p:spTgt spid="28"/>
                                        </p:tgtEl>
                                        <p:attrNameLst>
                                          <p:attrName>ppt_x</p:attrName>
                                        </p:attrNameLst>
                                      </p:cBhvr>
                                      <p:tavLst>
                                        <p:tav tm="0">
                                          <p:val>
                                            <p:strVal val="#ppt_x"/>
                                          </p:val>
                                        </p:tav>
                                        <p:tav tm="100000">
                                          <p:val>
                                            <p:strVal val="#ppt_x"/>
                                          </p:val>
                                        </p:tav>
                                      </p:tavLst>
                                    </p:anim>
                                    <p:anim calcmode="lin" valueType="num">
                                      <p:cBhvr>
                                        <p:cTn id="6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randombar(horizontal)">
                                      <p:cBhvr>
                                        <p:cTn id="8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7" grpId="0" animBg="1"/>
      <p:bldP spid="22" grpId="0" animBg="1"/>
      <p:bldP spid="23" grpId="0" animBg="1"/>
      <p:bldP spid="24" grpId="0" animBg="1"/>
      <p:bldP spid="8" grpId="0" animBg="1"/>
      <p:bldP spid="19" grpId="0" animBg="1"/>
      <p:bldP spid="20" grpId="0" animBg="1"/>
      <p:bldP spid="28"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5" name="TextBox 4">
            <a:extLst>
              <a:ext uri="{FF2B5EF4-FFF2-40B4-BE49-F238E27FC236}">
                <a16:creationId xmlns:a16="http://schemas.microsoft.com/office/drawing/2014/main" id="{E279F535-220B-495C-B916-7A102264C2CE}"/>
              </a:ext>
            </a:extLst>
          </p:cNvPr>
          <p:cNvSpPr txBox="1"/>
          <p:nvPr/>
        </p:nvSpPr>
        <p:spPr>
          <a:xfrm>
            <a:off x="675594" y="1111704"/>
            <a:ext cx="6219825" cy="938719"/>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This presentation is an evolving document to learn ArcGIS Earth and to incorporate GSKY. Firstly, a basic tutorial on how to add map and layers will be shown. Adding layers from public repositories, local files and online URLs (the latter is for GSKY) will be demonstrated.</a:t>
            </a:r>
          </a:p>
          <a:p>
            <a:pPr algn="just"/>
            <a:endParaRPr lang="en-AU" sz="1100" dirty="0">
              <a:latin typeface="Calibri" panose="020F0502020204030204" pitchFamily="34" charset="0"/>
              <a:cs typeface="Calibri" panose="020F0502020204030204" pitchFamily="34" charset="0"/>
            </a:endParaRPr>
          </a:p>
          <a:p>
            <a:pPr algn="just"/>
            <a:r>
              <a:rPr lang="en-AU" sz="1100" dirty="0">
                <a:latin typeface="Calibri" panose="020F0502020204030204" pitchFamily="34" charset="0"/>
                <a:cs typeface="Calibri" panose="020F0502020204030204" pitchFamily="34" charset="0"/>
              </a:rPr>
              <a:t>Using ArcGIS Earth to display GSKY layers is then explored.</a:t>
            </a:r>
          </a:p>
        </p:txBody>
      </p:sp>
      <p:sp>
        <p:nvSpPr>
          <p:cNvPr id="6" name="TextBox 5">
            <a:extLst>
              <a:ext uri="{FF2B5EF4-FFF2-40B4-BE49-F238E27FC236}">
                <a16:creationId xmlns:a16="http://schemas.microsoft.com/office/drawing/2014/main" id="{5A630381-52F8-40BE-BED5-F8023FF65600}"/>
              </a:ext>
            </a:extLst>
          </p:cNvPr>
          <p:cNvSpPr txBox="1"/>
          <p:nvPr/>
        </p:nvSpPr>
        <p:spPr>
          <a:xfrm>
            <a:off x="7086600" y="1111704"/>
            <a:ext cx="4890407" cy="2139047"/>
          </a:xfrm>
          <a:prstGeom prst="rect">
            <a:avLst/>
          </a:prstGeom>
          <a:noFill/>
          <a:ln w="3175">
            <a:solidFill>
              <a:schemeClr val="tx1"/>
            </a:solid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b="1"/>
              <a:t>SYSTEM REQUIREMENTS</a:t>
            </a:r>
          </a:p>
          <a:p>
            <a:pPr marL="171450" indent="-171450">
              <a:buFont typeface="Arial" panose="020B0604020202020204" pitchFamily="34" charset="0"/>
              <a:buChar char="•"/>
            </a:pPr>
            <a:r>
              <a:rPr lang="en-US"/>
              <a:t>Windows  7 to 10 (64 bit [EM64T])</a:t>
            </a:r>
          </a:p>
          <a:p>
            <a:pPr marL="171450" indent="-171450">
              <a:buFont typeface="Arial" panose="020B0604020202020204" pitchFamily="34" charset="0"/>
              <a:buChar char="•"/>
            </a:pPr>
            <a:r>
              <a:rPr lang="en-US">
                <a:hlinkClick r:id="rId3"/>
              </a:rPr>
              <a:t>Microsoft .NET Framework 4.6.1</a:t>
            </a:r>
            <a:r>
              <a:rPr lang="en-US"/>
              <a:t> </a:t>
            </a:r>
          </a:p>
          <a:p>
            <a:pPr marL="171450" indent="-171450">
              <a:buFont typeface="Arial" panose="020B0604020202020204" pitchFamily="34" charset="0"/>
              <a:buChar char="•"/>
            </a:pPr>
            <a:r>
              <a:rPr lang="en-US">
                <a:hlinkClick r:id="rId4"/>
              </a:rPr>
              <a:t>Microsoft Visual C++ 2015 Redistributable Update 3</a:t>
            </a:r>
            <a:r>
              <a:rPr lang="en-US"/>
              <a:t>.</a:t>
            </a:r>
          </a:p>
          <a:p>
            <a:pPr marL="171450" indent="-171450">
              <a:buFont typeface="Arial" panose="020B0604020202020204" pitchFamily="34" charset="0"/>
              <a:buChar char="•"/>
            </a:pPr>
            <a:r>
              <a:rPr lang="en-US">
                <a:hlinkClick r:id="rId5"/>
              </a:rPr>
              <a:t>Direct3D feature level</a:t>
            </a:r>
            <a:r>
              <a:rPr lang="en-US"/>
              <a:t> 9_3</a:t>
            </a: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rPr>
              <a:t>Default: DirectX 11 hardware support</a:t>
            </a: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rPr>
              <a:t>Falls back to DirectX 11 software rendering if hardware support is not available</a:t>
            </a:r>
          </a:p>
          <a:p>
            <a:pPr marL="171450" indent="-171450">
              <a:buFont typeface="Arial" panose="020B0604020202020204" pitchFamily="34" charset="0"/>
              <a:buChar char="•"/>
            </a:pPr>
            <a:r>
              <a:rPr lang="en-US"/>
              <a:t>CPU speed: 2.2 GHz or higher</a:t>
            </a:r>
          </a:p>
          <a:p>
            <a:pPr marL="171450" indent="-171450">
              <a:buFont typeface="Arial" panose="020B0604020202020204" pitchFamily="34" charset="0"/>
              <a:buChar char="•"/>
            </a:pPr>
            <a:r>
              <a:rPr lang="en-US"/>
              <a:t>Hyper-Threading Technology (HTT) or multicore</a:t>
            </a:r>
          </a:p>
          <a:p>
            <a:pPr marL="171450" indent="-171450">
              <a:buFont typeface="Arial" panose="020B0604020202020204" pitchFamily="34" charset="0"/>
              <a:buChar char="•"/>
            </a:pPr>
            <a:r>
              <a:rPr lang="en-US"/>
              <a:t>Memory/RAM: 2 GB or higher.</a:t>
            </a:r>
          </a:p>
          <a:p>
            <a:pPr marL="171450" indent="-171450">
              <a:buFont typeface="Arial" panose="020B0604020202020204" pitchFamily="34" charset="0"/>
              <a:buChar char="•"/>
            </a:pPr>
            <a:r>
              <a:rPr lang="en-US"/>
              <a:t>Display: 24-bit color depth.</a:t>
            </a:r>
          </a:p>
          <a:p>
            <a:pPr marL="171450" indent="-171450">
              <a:buFont typeface="Arial" panose="020B0604020202020204" pitchFamily="34" charset="0"/>
              <a:buChar char="•"/>
            </a:pPr>
            <a:r>
              <a:rPr lang="en-US"/>
              <a:t>Screen resolution: 1024x768 or higher</a:t>
            </a:r>
          </a:p>
        </p:txBody>
      </p:sp>
      <p:sp>
        <p:nvSpPr>
          <p:cNvPr id="7" name="TextBox 6">
            <a:extLst>
              <a:ext uri="{FF2B5EF4-FFF2-40B4-BE49-F238E27FC236}">
                <a16:creationId xmlns:a16="http://schemas.microsoft.com/office/drawing/2014/main" id="{0324494C-BABF-4E02-B16D-6FA71FA26FB4}"/>
              </a:ext>
            </a:extLst>
          </p:cNvPr>
          <p:cNvSpPr txBox="1"/>
          <p:nvPr/>
        </p:nvSpPr>
        <p:spPr>
          <a:xfrm>
            <a:off x="7086600" y="3347357"/>
            <a:ext cx="4890407" cy="1554272"/>
          </a:xfrm>
          <a:prstGeom prst="rect">
            <a:avLst/>
          </a:prstGeom>
          <a:noFill/>
          <a:ln w="3175">
            <a:solidFill>
              <a:schemeClr val="tx1"/>
            </a:solidFill>
          </a:ln>
        </p:spPr>
        <p:txBody>
          <a:bodyPr wrap="square" rtlCol="0">
            <a:spAutoFit/>
          </a:bodyPr>
          <a:lstStyle/>
          <a:p>
            <a:pPr algn="l"/>
            <a:r>
              <a:rPr lang="en-US" sz="1100" b="1">
                <a:latin typeface="Calibri" panose="020F0502020204030204" pitchFamily="34" charset="0"/>
                <a:cs typeface="Calibri" panose="020F0502020204030204" pitchFamily="34" charset="0"/>
              </a:rPr>
              <a:t>AUTHORISATION</a:t>
            </a:r>
          </a:p>
          <a:p>
            <a:pPr marL="171450" indent="-171450">
              <a:buFont typeface="Arial" panose="020B0604020202020204" pitchFamily="34" charset="0"/>
              <a:buChar char="•"/>
            </a:pPr>
            <a:r>
              <a:rPr lang="en-AU" sz="1100">
                <a:latin typeface="Calibri" panose="020F0502020204030204" pitchFamily="34" charset="0"/>
                <a:cs typeface="Calibri" panose="020F0502020204030204" pitchFamily="34" charset="0"/>
              </a:rPr>
              <a:t>ArcGIS Desktop Advanced_Single User Licence</a:t>
            </a:r>
          </a:p>
          <a:p>
            <a:pPr marL="171450" indent="-171450">
              <a:buFont typeface="Arial" panose="020B0604020202020204" pitchFamily="34" charset="0"/>
              <a:buChar char="•"/>
            </a:pPr>
            <a:r>
              <a:rPr lang="en-AU" sz="1100">
                <a:latin typeface="Calibri" panose="020F0502020204030204" pitchFamily="34" charset="0"/>
                <a:cs typeface="Calibri" panose="020F0502020204030204" pitchFamily="34" charset="0"/>
                <a:hlinkClick r:id="rId6"/>
              </a:rPr>
              <a:t>https://arcgis.anu.edu.au/arcgis-pro-installing.html</a:t>
            </a:r>
            <a:endParaRPr lang="en-AU" sz="110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100">
                <a:latin typeface="Calibri" panose="020F0502020204030204" pitchFamily="34" charset="0"/>
                <a:cs typeface="Calibri" panose="020F0502020204030204" pitchFamily="34" charset="0"/>
              </a:rPr>
              <a:t>Downloads: </a:t>
            </a:r>
          </a:p>
          <a:p>
            <a:pPr marL="1085850" lvl="2" indent="-171450">
              <a:buFont typeface="Arial" panose="020B0604020202020204" pitchFamily="34" charset="0"/>
              <a:buChar char="•"/>
            </a:pPr>
            <a:r>
              <a:rPr lang="en-AU" sz="1100">
                <a:latin typeface="Calibri" panose="020F0502020204030204" pitchFamily="34" charset="0"/>
                <a:cs typeface="Calibri" panose="020F0502020204030204" pitchFamily="34" charset="0"/>
                <a:hlinkClick r:id="rId7"/>
              </a:rPr>
              <a:t>https://wattlecourses.anu.edu.au/course/view.php?id=21946</a:t>
            </a:r>
            <a:r>
              <a:rPr lang="en-AU" sz="1100">
                <a:latin typeface="Calibri" panose="020F0502020204030204" pitchFamily="34" charset="0"/>
                <a:cs typeface="Calibri" panose="020F0502020204030204" pitchFamily="34" charset="0"/>
              </a:rPr>
              <a:t> </a:t>
            </a: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hlinkClick r:id="rId8"/>
              </a:rPr>
              <a:t>Activating ArcGIS Pro on an ANU desktop computer</a:t>
            </a:r>
            <a:endParaRPr lang="en-US" sz="100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hlinkClick r:id="rId9"/>
              </a:rPr>
              <a:t>Activating ArcGIS Pro on a laptop</a:t>
            </a:r>
            <a:endParaRPr lang="en-US" sz="10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ArcGIS Online account</a:t>
            </a:r>
          </a:p>
          <a:p>
            <a:pPr marL="628650" lvl="1" indent="-171450">
              <a:buFont typeface="Arial" panose="020B0604020202020204" pitchFamily="34" charset="0"/>
              <a:buChar char="•"/>
            </a:pPr>
            <a:r>
              <a:rPr lang="en-AU" sz="1000">
                <a:latin typeface="Calibri" panose="020F0502020204030204" pitchFamily="34" charset="0"/>
                <a:cs typeface="Calibri" panose="020F0502020204030204" pitchFamily="34" charset="0"/>
              </a:rPr>
              <a:t>https://ausnatuni.maps.arcgis.com/</a:t>
            </a:r>
          </a:p>
        </p:txBody>
      </p:sp>
      <p:sp>
        <p:nvSpPr>
          <p:cNvPr id="8" name="TextBox 7">
            <a:extLst>
              <a:ext uri="{FF2B5EF4-FFF2-40B4-BE49-F238E27FC236}">
                <a16:creationId xmlns:a16="http://schemas.microsoft.com/office/drawing/2014/main" id="{2A32807A-E4A5-4E8D-96BA-B72B40E7256F}"/>
              </a:ext>
            </a:extLst>
          </p:cNvPr>
          <p:cNvSpPr txBox="1"/>
          <p:nvPr/>
        </p:nvSpPr>
        <p:spPr>
          <a:xfrm>
            <a:off x="675594" y="2710358"/>
            <a:ext cx="3390220" cy="1107996"/>
          </a:xfrm>
          <a:prstGeom prst="rect">
            <a:avLst/>
          </a:prstGeom>
          <a:noFill/>
          <a:ln w="3175">
            <a:solidFill>
              <a:schemeClr val="tx1"/>
            </a:solidFill>
          </a:ln>
        </p:spPr>
        <p:txBody>
          <a:bodyPr wrap="square" rtlCol="0">
            <a:spAutoFit/>
          </a:bodyPr>
          <a:lstStyle/>
          <a:p>
            <a:pPr algn="l"/>
            <a:r>
              <a:rPr lang="en-US" sz="1100" b="1" dirty="0">
                <a:latin typeface="Calibri" panose="020F0502020204030204" pitchFamily="34" charset="0"/>
                <a:cs typeface="Calibri" panose="020F0502020204030204" pitchFamily="34" charset="0"/>
              </a:rPr>
              <a:t>OBJECTIVES</a:t>
            </a:r>
          </a:p>
          <a:p>
            <a:pPr algn="l"/>
            <a:endParaRPr lang="en-US" sz="1100" b="1" dirty="0">
              <a:latin typeface="Calibri" panose="020F0502020204030204" pitchFamily="34" charset="0"/>
              <a:cs typeface="Calibri" panose="020F0502020204030204" pitchFamily="34" charset="0"/>
            </a:endParaRPr>
          </a:p>
          <a:p>
            <a:pPr marL="228600" indent="-228600" algn="l">
              <a:buFont typeface="+mj-lt"/>
              <a:buAutoNum type="arabicPeriod"/>
            </a:pPr>
            <a:r>
              <a:rPr lang="en-US" sz="1100" dirty="0">
                <a:latin typeface="Calibri" panose="020F0502020204030204" pitchFamily="34" charset="0"/>
                <a:cs typeface="Calibri" panose="020F0502020204030204" pitchFamily="34" charset="0"/>
              </a:rPr>
              <a:t>Install ArcGIS Earth on local PC (Windows only).</a:t>
            </a:r>
          </a:p>
          <a:p>
            <a:pPr marL="228600" indent="-228600" algn="l">
              <a:buFont typeface="+mj-lt"/>
              <a:buAutoNum type="arabicPeriod"/>
            </a:pPr>
            <a:r>
              <a:rPr lang="en-US" sz="1100" dirty="0">
                <a:latin typeface="Calibri" panose="020F0502020204030204" pitchFamily="34" charset="0"/>
                <a:cs typeface="Calibri" panose="020F0502020204030204" pitchFamily="34" charset="0"/>
              </a:rPr>
              <a:t>Learn the basics of ArcGIS Earth (“AE”).</a:t>
            </a:r>
          </a:p>
          <a:p>
            <a:pPr marL="228600" indent="-228600" algn="l">
              <a:buFont typeface="+mj-lt"/>
              <a:buAutoNum type="arabicPeriod"/>
            </a:pPr>
            <a:r>
              <a:rPr lang="en-US" sz="1100" dirty="0">
                <a:latin typeface="Calibri" panose="020F0502020204030204" pitchFamily="34" charset="0"/>
                <a:cs typeface="Calibri" panose="020F0502020204030204" pitchFamily="34" charset="0"/>
              </a:rPr>
              <a:t>Find out whether it is the client we need for GSKY.</a:t>
            </a:r>
          </a:p>
          <a:p>
            <a:pPr marL="228600" indent="-228600" algn="l">
              <a:buFont typeface="+mj-lt"/>
              <a:buAutoNum type="arabicPeriod"/>
            </a:pPr>
            <a:r>
              <a:rPr lang="en-US" sz="1100" dirty="0">
                <a:latin typeface="Calibri" panose="020F0502020204030204" pitchFamily="34" charset="0"/>
                <a:cs typeface="Calibri" panose="020F0502020204030204" pitchFamily="34" charset="0"/>
              </a:rPr>
              <a:t>Get layers added to AE from GSKY. </a:t>
            </a:r>
          </a:p>
        </p:txBody>
      </p:sp>
      <p:sp>
        <p:nvSpPr>
          <p:cNvPr id="11" name="Rectangle: Rounded Corners 10">
            <a:extLst>
              <a:ext uri="{FF2B5EF4-FFF2-40B4-BE49-F238E27FC236}">
                <a16:creationId xmlns:a16="http://schemas.microsoft.com/office/drawing/2014/main" id="{6F90AB0E-1EB0-4E0F-AAD3-5F549A1E0E7F}"/>
              </a:ext>
            </a:extLst>
          </p:cNvPr>
          <p:cNvSpPr/>
          <p:nvPr/>
        </p:nvSpPr>
        <p:spPr>
          <a:xfrm>
            <a:off x="2345961" y="5837978"/>
            <a:ext cx="1839416"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Install ArcGIS Earth</a:t>
            </a:r>
            <a:endParaRPr lang="en-AU" sz="1200" b="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A8A7313A-62A5-43CF-90F3-8E280CD03ECA}"/>
              </a:ext>
            </a:extLst>
          </p:cNvPr>
          <p:cNvSpPr txBox="1"/>
          <p:nvPr/>
        </p:nvSpPr>
        <p:spPr>
          <a:xfrm>
            <a:off x="675594" y="4253593"/>
            <a:ext cx="3390220" cy="1277273"/>
          </a:xfrm>
          <a:prstGeom prst="rect">
            <a:avLst/>
          </a:prstGeom>
          <a:noFill/>
          <a:ln w="3175">
            <a:solidFill>
              <a:schemeClr val="tx1"/>
            </a:solidFill>
          </a:ln>
        </p:spPr>
        <p:txBody>
          <a:bodyPr wrap="square" rtlCol="0">
            <a:spAutoFit/>
          </a:bodyPr>
          <a:lstStyle/>
          <a:p>
            <a:pPr algn="l"/>
            <a:r>
              <a:rPr lang="en-US" sz="1100" b="1" dirty="0">
                <a:latin typeface="Calibri" panose="020F0502020204030204" pitchFamily="34" charset="0"/>
                <a:cs typeface="Calibri" panose="020F0502020204030204" pitchFamily="34" charset="0"/>
              </a:rPr>
              <a:t>DISCLAIMER</a:t>
            </a:r>
          </a:p>
          <a:p>
            <a:pPr algn="just"/>
            <a:r>
              <a:rPr lang="en-US" sz="1100" dirty="0">
                <a:latin typeface="Calibri" panose="020F0502020204030204" pitchFamily="34" charset="0"/>
                <a:cs typeface="Calibri" panose="020F0502020204030204" pitchFamily="34" charset="0"/>
              </a:rPr>
              <a:t>This is an attempt to use ArcGIS with GSKY before certain anomalous behaviors of GSKY and ArcGIS were known. See </a:t>
            </a:r>
            <a:r>
              <a:rPr lang="en-US" sz="1100" i="1" dirty="0">
                <a:solidFill>
                  <a:schemeClr val="tx2"/>
                </a:solidFill>
                <a:latin typeface="Calibri" panose="020F0502020204030204" pitchFamily="34" charset="0"/>
                <a:cs typeface="Calibri" panose="020F0502020204030204" pitchFamily="34" charset="0"/>
              </a:rPr>
              <a:t>GSKY_ArcGIS_Integration.docx</a:t>
            </a:r>
            <a:r>
              <a:rPr lang="en-US" sz="1100" dirty="0">
                <a:latin typeface="Calibri" panose="020F0502020204030204" pitchFamily="34" charset="0"/>
                <a:cs typeface="Calibri" panose="020F0502020204030204" pitchFamily="34" charset="0"/>
              </a:rPr>
              <a:t> that explains in a better way. A complete lack of feedback from other users, though solicited, may be reflected in this presentation as confusing especially </a:t>
            </a:r>
            <a:r>
              <a:rPr lang="en-US" sz="1100">
                <a:latin typeface="Calibri" panose="020F0502020204030204" pitchFamily="34" charset="0"/>
                <a:cs typeface="Calibri" panose="020F0502020204030204" pitchFamily="34" charset="0"/>
              </a:rPr>
              <a:t>in slides 9-10.</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84631483"/>
      </p:ext>
    </p:extLst>
  </p:cSld>
  <p:clrMapOvr>
    <a:masterClrMapping/>
  </p:clrMapOvr>
  <mc:AlternateContent xmlns:mc="http://schemas.openxmlformats.org/markup-compatibility/2006" xmlns:p14="http://schemas.microsoft.com/office/powerpoint/2010/main">
    <mc:Choice Requires="p14">
      <p:transition spd="slow" p14:dur="2000" advTm="31550"/>
    </mc:Choice>
    <mc:Fallback xmlns="">
      <p:transition spd="slow" advTm="315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Software Installation and Setup</a:t>
            </a:r>
          </a:p>
        </p:txBody>
      </p:sp>
      <p:sp>
        <p:nvSpPr>
          <p:cNvPr id="6" name="TextBox 5">
            <a:extLst>
              <a:ext uri="{FF2B5EF4-FFF2-40B4-BE49-F238E27FC236}">
                <a16:creationId xmlns:a16="http://schemas.microsoft.com/office/drawing/2014/main" id="{A2E185C4-AC0E-450D-8D2B-B37ADBE4667D}"/>
              </a:ext>
            </a:extLst>
          </p:cNvPr>
          <p:cNvSpPr txBox="1"/>
          <p:nvPr/>
        </p:nvSpPr>
        <p:spPr>
          <a:xfrm>
            <a:off x="996043" y="1151164"/>
            <a:ext cx="8746776" cy="261610"/>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The ArcGIS Earth is included in the ArcGIS Desktop licence. However, it does not get installed automatically. To install on Windows 10, do the following.</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69CDE20-B78D-4122-887D-287EBF902261}"/>
              </a:ext>
            </a:extLst>
          </p:cNvPr>
          <p:cNvSpPr txBox="1"/>
          <p:nvPr/>
        </p:nvSpPr>
        <p:spPr>
          <a:xfrm>
            <a:off x="979713" y="4482783"/>
            <a:ext cx="2710543" cy="938719"/>
          </a:xfrm>
          <a:prstGeom prst="rect">
            <a:avLst/>
          </a:prstGeom>
          <a:noFill/>
          <a:ln w="3175">
            <a:solidFill>
              <a:schemeClr val="tx1"/>
            </a:solidFill>
          </a:ln>
        </p:spPr>
        <p:txBody>
          <a:bodyPr wrap="square" rtlCol="0">
            <a:spAutoFit/>
          </a:bodyPr>
          <a:lstStyle/>
          <a:p>
            <a:pPr algn="l"/>
            <a:r>
              <a:rPr lang="en-US" sz="1100" b="1" dirty="0">
                <a:latin typeface="Calibri" panose="020F0502020204030204" pitchFamily="34" charset="0"/>
                <a:cs typeface="Calibri" panose="020F0502020204030204" pitchFamily="34" charset="0"/>
              </a:rPr>
              <a:t>STEPS</a:t>
            </a:r>
          </a:p>
          <a:p>
            <a:pPr marL="228600" indent="-228600" algn="l">
              <a:buAutoNum type="arabicPeriod"/>
            </a:pPr>
            <a:r>
              <a:rPr lang="en-US" sz="1100" dirty="0">
                <a:latin typeface="Calibri" panose="020F0502020204030204" pitchFamily="34" charset="0"/>
                <a:cs typeface="Calibri" panose="020F0502020204030204" pitchFamily="34" charset="0"/>
              </a:rPr>
              <a:t>Start | ArcGIS Earth</a:t>
            </a:r>
          </a:p>
          <a:p>
            <a:pPr marL="228600" indent="-228600" algn="l">
              <a:buAutoNum type="arabicPeriod"/>
            </a:pPr>
            <a:r>
              <a:rPr lang="en-US" sz="1100" dirty="0">
                <a:latin typeface="Calibri" panose="020F0502020204030204" pitchFamily="34" charset="0"/>
                <a:cs typeface="Calibri" panose="020F0502020204030204" pitchFamily="34" charset="0"/>
              </a:rPr>
              <a:t>Install and run</a:t>
            </a:r>
          </a:p>
          <a:p>
            <a:pPr marL="228600" indent="-228600" algn="l">
              <a:buAutoNum type="arabicPeriod"/>
            </a:pPr>
            <a:r>
              <a:rPr lang="en-US" sz="1100" dirty="0">
                <a:latin typeface="Calibri" panose="020F0502020204030204" pitchFamily="34" charset="0"/>
                <a:cs typeface="Calibri" panose="020F0502020204030204" pitchFamily="34" charset="0"/>
              </a:rPr>
              <a:t>Sign in with ANU </a:t>
            </a:r>
            <a:r>
              <a:rPr lang="en-US" sz="1100" noProof="1">
                <a:latin typeface="Calibri" panose="020F0502020204030204" pitchFamily="34" charset="0"/>
                <a:cs typeface="Calibri" panose="020F0502020204030204" pitchFamily="34" charset="0"/>
              </a:rPr>
              <a:t>licence</a:t>
            </a:r>
          </a:p>
          <a:p>
            <a:pPr marL="228600" indent="-228600" algn="l">
              <a:buAutoNum type="arabicPeriod"/>
            </a:pPr>
            <a:r>
              <a:rPr lang="en-US" sz="1100" dirty="0">
                <a:latin typeface="Calibri" panose="020F0502020204030204" pitchFamily="34" charset="0"/>
                <a:cs typeface="Calibri" panose="020F0502020204030204" pitchFamily="34" charset="0"/>
              </a:rPr>
              <a:t>Set an active portal</a:t>
            </a:r>
            <a:endParaRPr lang="en-AU" sz="1100"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2C66C95-7EE6-43EA-BD2F-FE1190952C43}"/>
              </a:ext>
            </a:extLst>
          </p:cNvPr>
          <p:cNvPicPr>
            <a:picLocks noChangeAspect="1"/>
          </p:cNvPicPr>
          <p:nvPr/>
        </p:nvPicPr>
        <p:blipFill>
          <a:blip r:embed="rId3"/>
          <a:stretch>
            <a:fillRect/>
          </a:stretch>
        </p:blipFill>
        <p:spPr>
          <a:xfrm>
            <a:off x="2840491" y="1900917"/>
            <a:ext cx="2490239" cy="2490239"/>
          </a:xfrm>
          <a:prstGeom prst="rect">
            <a:avLst/>
          </a:prstGeom>
        </p:spPr>
      </p:pic>
      <p:sp>
        <p:nvSpPr>
          <p:cNvPr id="12" name="Rectangle 11">
            <a:extLst>
              <a:ext uri="{FF2B5EF4-FFF2-40B4-BE49-F238E27FC236}">
                <a16:creationId xmlns:a16="http://schemas.microsoft.com/office/drawing/2014/main" id="{D0A4E534-08B5-42B8-BC43-59E013A9E19C}"/>
              </a:ext>
            </a:extLst>
          </p:cNvPr>
          <p:cNvSpPr/>
          <p:nvPr/>
        </p:nvSpPr>
        <p:spPr>
          <a:xfrm>
            <a:off x="3355521" y="1900917"/>
            <a:ext cx="742950" cy="1723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E51AEDC9-F0A3-4F83-9A3C-D0ECA72977C8}"/>
              </a:ext>
            </a:extLst>
          </p:cNvPr>
          <p:cNvPicPr>
            <a:picLocks noChangeAspect="1"/>
          </p:cNvPicPr>
          <p:nvPr/>
        </p:nvPicPr>
        <p:blipFill>
          <a:blip r:embed="rId4"/>
          <a:stretch>
            <a:fillRect/>
          </a:stretch>
        </p:blipFill>
        <p:spPr>
          <a:xfrm>
            <a:off x="5536745" y="1900916"/>
            <a:ext cx="2294157" cy="2490239"/>
          </a:xfrm>
          <a:prstGeom prst="rect">
            <a:avLst/>
          </a:prstGeom>
        </p:spPr>
      </p:pic>
      <p:sp>
        <p:nvSpPr>
          <p:cNvPr id="15" name="Rectangle 14">
            <a:extLst>
              <a:ext uri="{FF2B5EF4-FFF2-40B4-BE49-F238E27FC236}">
                <a16:creationId xmlns:a16="http://schemas.microsoft.com/office/drawing/2014/main" id="{7791549B-5541-463D-B7E8-92E8975F7F41}"/>
              </a:ext>
            </a:extLst>
          </p:cNvPr>
          <p:cNvSpPr/>
          <p:nvPr/>
        </p:nvSpPr>
        <p:spPr>
          <a:xfrm>
            <a:off x="6278327" y="3192147"/>
            <a:ext cx="742950" cy="25235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7B53BF77-73E1-49D2-B969-03B741D03CED}"/>
              </a:ext>
            </a:extLst>
          </p:cNvPr>
          <p:cNvPicPr>
            <a:picLocks noChangeAspect="1"/>
          </p:cNvPicPr>
          <p:nvPr/>
        </p:nvPicPr>
        <p:blipFill>
          <a:blip r:embed="rId5"/>
          <a:stretch>
            <a:fillRect/>
          </a:stretch>
        </p:blipFill>
        <p:spPr>
          <a:xfrm>
            <a:off x="5536745" y="1900916"/>
            <a:ext cx="2284508" cy="2490238"/>
          </a:xfrm>
          <a:prstGeom prst="rect">
            <a:avLst/>
          </a:prstGeom>
        </p:spPr>
      </p:pic>
      <p:pic>
        <p:nvPicPr>
          <p:cNvPr id="10" name="Picture 9">
            <a:extLst>
              <a:ext uri="{FF2B5EF4-FFF2-40B4-BE49-F238E27FC236}">
                <a16:creationId xmlns:a16="http://schemas.microsoft.com/office/drawing/2014/main" id="{83EC1A89-9AEA-4A29-8A48-441854895E51}"/>
              </a:ext>
            </a:extLst>
          </p:cNvPr>
          <p:cNvPicPr>
            <a:picLocks noChangeAspect="1"/>
          </p:cNvPicPr>
          <p:nvPr/>
        </p:nvPicPr>
        <p:blipFill>
          <a:blip r:embed="rId6"/>
          <a:stretch>
            <a:fillRect/>
          </a:stretch>
        </p:blipFill>
        <p:spPr>
          <a:xfrm>
            <a:off x="2840491" y="1900917"/>
            <a:ext cx="2471608" cy="2490239"/>
          </a:xfrm>
          <a:prstGeom prst="rect">
            <a:avLst/>
          </a:prstGeom>
        </p:spPr>
      </p:pic>
      <p:pic>
        <p:nvPicPr>
          <p:cNvPr id="19" name="Picture 18">
            <a:extLst>
              <a:ext uri="{FF2B5EF4-FFF2-40B4-BE49-F238E27FC236}">
                <a16:creationId xmlns:a16="http://schemas.microsoft.com/office/drawing/2014/main" id="{09BF0A65-23FA-443E-B725-C4ED74DF1333}"/>
              </a:ext>
            </a:extLst>
          </p:cNvPr>
          <p:cNvPicPr>
            <a:picLocks noChangeAspect="1"/>
          </p:cNvPicPr>
          <p:nvPr/>
        </p:nvPicPr>
        <p:blipFill>
          <a:blip r:embed="rId7"/>
          <a:stretch>
            <a:fillRect/>
          </a:stretch>
        </p:blipFill>
        <p:spPr>
          <a:xfrm>
            <a:off x="998764" y="3514408"/>
            <a:ext cx="1762125" cy="355658"/>
          </a:xfrm>
          <a:prstGeom prst="rect">
            <a:avLst/>
          </a:prstGeom>
        </p:spPr>
      </p:pic>
      <p:sp>
        <p:nvSpPr>
          <p:cNvPr id="18" name="Rectangle 17">
            <a:extLst>
              <a:ext uri="{FF2B5EF4-FFF2-40B4-BE49-F238E27FC236}">
                <a16:creationId xmlns:a16="http://schemas.microsoft.com/office/drawing/2014/main" id="{6B19FE2A-CEFB-48F4-B0C6-04B72B6D6A4E}"/>
              </a:ext>
            </a:extLst>
          </p:cNvPr>
          <p:cNvSpPr/>
          <p:nvPr/>
        </p:nvSpPr>
        <p:spPr>
          <a:xfrm>
            <a:off x="1014159" y="3534739"/>
            <a:ext cx="285938" cy="263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26B07680-771B-472C-9CB1-DA22A6A2C4DA}"/>
              </a:ext>
            </a:extLst>
          </p:cNvPr>
          <p:cNvPicPr>
            <a:picLocks noChangeAspect="1"/>
          </p:cNvPicPr>
          <p:nvPr/>
        </p:nvPicPr>
        <p:blipFill>
          <a:blip r:embed="rId8"/>
          <a:stretch>
            <a:fillRect/>
          </a:stretch>
        </p:blipFill>
        <p:spPr>
          <a:xfrm>
            <a:off x="996043" y="1900917"/>
            <a:ext cx="1762125" cy="1962150"/>
          </a:xfrm>
          <a:prstGeom prst="rect">
            <a:avLst/>
          </a:prstGeom>
        </p:spPr>
      </p:pic>
      <p:sp>
        <p:nvSpPr>
          <p:cNvPr id="9" name="Rectangle 8">
            <a:extLst>
              <a:ext uri="{FF2B5EF4-FFF2-40B4-BE49-F238E27FC236}">
                <a16:creationId xmlns:a16="http://schemas.microsoft.com/office/drawing/2014/main" id="{990F8D06-1E69-4EFC-8221-B9E3C1FC7E5A}"/>
              </a:ext>
            </a:extLst>
          </p:cNvPr>
          <p:cNvSpPr/>
          <p:nvPr/>
        </p:nvSpPr>
        <p:spPr>
          <a:xfrm>
            <a:off x="1485900" y="1900917"/>
            <a:ext cx="1085850" cy="38508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0B2803D2-4A20-4B7C-BB90-3ADA2A83841C}"/>
              </a:ext>
            </a:extLst>
          </p:cNvPr>
          <p:cNvSpPr/>
          <p:nvPr/>
        </p:nvSpPr>
        <p:spPr>
          <a:xfrm>
            <a:off x="5733002" y="3761871"/>
            <a:ext cx="815815" cy="2173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B4F2192A-E395-4ED7-8E28-DA84E079E823}"/>
              </a:ext>
            </a:extLst>
          </p:cNvPr>
          <p:cNvPicPr>
            <a:picLocks noChangeAspect="1"/>
          </p:cNvPicPr>
          <p:nvPr/>
        </p:nvPicPr>
        <p:blipFill>
          <a:blip r:embed="rId9"/>
          <a:stretch>
            <a:fillRect/>
          </a:stretch>
        </p:blipFill>
        <p:spPr>
          <a:xfrm>
            <a:off x="7922758" y="1900916"/>
            <a:ext cx="2522997" cy="1130755"/>
          </a:xfrm>
          <a:prstGeom prst="rect">
            <a:avLst/>
          </a:prstGeom>
        </p:spPr>
      </p:pic>
      <p:sp>
        <p:nvSpPr>
          <p:cNvPr id="22" name="Rectangle 21">
            <a:extLst>
              <a:ext uri="{FF2B5EF4-FFF2-40B4-BE49-F238E27FC236}">
                <a16:creationId xmlns:a16="http://schemas.microsoft.com/office/drawing/2014/main" id="{C84895F9-0F1F-4B33-B618-4EBB77A37FC3}"/>
              </a:ext>
            </a:extLst>
          </p:cNvPr>
          <p:cNvSpPr/>
          <p:nvPr/>
        </p:nvSpPr>
        <p:spPr>
          <a:xfrm>
            <a:off x="8297551" y="2593329"/>
            <a:ext cx="1445268" cy="263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0C9430FB-22DB-4B56-A684-B9C00DD1128D}"/>
              </a:ext>
            </a:extLst>
          </p:cNvPr>
          <p:cNvPicPr>
            <a:picLocks noChangeAspect="1"/>
          </p:cNvPicPr>
          <p:nvPr/>
        </p:nvPicPr>
        <p:blipFill>
          <a:blip r:embed="rId10"/>
          <a:stretch>
            <a:fillRect/>
          </a:stretch>
        </p:blipFill>
        <p:spPr>
          <a:xfrm>
            <a:off x="7721073" y="2700264"/>
            <a:ext cx="998774" cy="898897"/>
          </a:xfrm>
          <a:prstGeom prst="rect">
            <a:avLst/>
          </a:prstGeom>
        </p:spPr>
      </p:pic>
      <p:sp>
        <p:nvSpPr>
          <p:cNvPr id="24" name="Rectangle 23">
            <a:extLst>
              <a:ext uri="{FF2B5EF4-FFF2-40B4-BE49-F238E27FC236}">
                <a16:creationId xmlns:a16="http://schemas.microsoft.com/office/drawing/2014/main" id="{8F026BB9-66B5-496A-A37B-D2DB874E4BBA}"/>
              </a:ext>
            </a:extLst>
          </p:cNvPr>
          <p:cNvSpPr/>
          <p:nvPr/>
        </p:nvSpPr>
        <p:spPr>
          <a:xfrm>
            <a:off x="7850306" y="3188034"/>
            <a:ext cx="684000" cy="1349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8DDAAF98-9CF1-4BFA-A4A8-9AA9FA0F6523}"/>
              </a:ext>
            </a:extLst>
          </p:cNvPr>
          <p:cNvSpPr/>
          <p:nvPr/>
        </p:nvSpPr>
        <p:spPr>
          <a:xfrm>
            <a:off x="2429571" y="5837978"/>
            <a:ext cx="1672196"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Start the tutorial</a:t>
            </a:r>
            <a:endParaRPr lang="en-AU" sz="1200" b="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ECFB250-46D2-4287-8ECD-E46A95CAE70D}"/>
              </a:ext>
            </a:extLst>
          </p:cNvPr>
          <p:cNvSpPr txBox="1"/>
          <p:nvPr/>
        </p:nvSpPr>
        <p:spPr>
          <a:xfrm>
            <a:off x="996043" y="1551214"/>
            <a:ext cx="3910693" cy="261610"/>
          </a:xfrm>
          <a:prstGeom prst="rect">
            <a:avLst/>
          </a:prstGeom>
          <a:noFill/>
          <a:ln w="3175">
            <a:noFill/>
          </a:ln>
        </p:spPr>
        <p:txBody>
          <a:bodyPr wrap="square" rtlCol="0">
            <a:spAutoFit/>
          </a:bodyPr>
          <a:lstStyle/>
          <a:p>
            <a:pPr algn="l"/>
            <a:r>
              <a:rPr lang="en-US" sz="1100" dirty="0">
                <a:solidFill>
                  <a:srgbClr val="FF0000"/>
                </a:solidFill>
                <a:latin typeface="Calibri" panose="020F0502020204030204" pitchFamily="34" charset="0"/>
                <a:cs typeface="Calibri" panose="020F0502020204030204" pitchFamily="34" charset="0"/>
              </a:rPr>
              <a:t>This and all remaining slides must be viewed as a slide show.</a:t>
            </a:r>
            <a:endParaRPr lang="en-AU" sz="11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82579160"/>
      </p:ext>
    </p:extLst>
  </p:cSld>
  <p:clrMapOvr>
    <a:masterClrMapping/>
  </p:clrMapOvr>
  <mc:AlternateContent xmlns:mc="http://schemas.openxmlformats.org/markup-compatibility/2006" xmlns:p14="http://schemas.microsoft.com/office/powerpoint/2010/main">
    <mc:Choice Requires="p14">
      <p:transition spd="slow" p14:dur="2000" advTm="51954"/>
    </mc:Choice>
    <mc:Fallback xmlns="">
      <p:transition spd="slow" advTm="51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000"/>
                                        <p:tgtEl>
                                          <p:spTgt spid="18"/>
                                        </p:tgtEl>
                                      </p:cBhvr>
                                    </p:animEffect>
                                    <p:anim calcmode="lin" valueType="num">
                                      <p:cBhvr>
                                        <p:cTn id="18" dur="2000" fill="hold"/>
                                        <p:tgtEl>
                                          <p:spTgt spid="18"/>
                                        </p:tgtEl>
                                        <p:attrNameLst>
                                          <p:attrName>ppt_w</p:attrName>
                                        </p:attrNameLst>
                                      </p:cBhvr>
                                      <p:tavLst>
                                        <p:tav tm="0" fmla="#ppt_w*sin(2.5*pi*$)">
                                          <p:val>
                                            <p:fltVal val="0"/>
                                          </p:val>
                                        </p:tav>
                                        <p:tav tm="100000">
                                          <p:val>
                                            <p:fltVal val="1"/>
                                          </p:val>
                                        </p:tav>
                                      </p:tavLst>
                                    </p:anim>
                                    <p:anim calcmode="lin" valueType="num">
                                      <p:cBhvr>
                                        <p:cTn id="1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anim calcmode="lin" valueType="num">
                                      <p:cBhvr>
                                        <p:cTn id="30" dur="2000" fill="hold"/>
                                        <p:tgtEl>
                                          <p:spTgt spid="9"/>
                                        </p:tgtEl>
                                        <p:attrNameLst>
                                          <p:attrName>ppt_w</p:attrName>
                                        </p:attrNameLst>
                                      </p:cBhvr>
                                      <p:tavLst>
                                        <p:tav tm="0" fmla="#ppt_w*sin(2.5*pi*$)">
                                          <p:val>
                                            <p:fltVal val="0"/>
                                          </p:val>
                                        </p:tav>
                                        <p:tav tm="100000">
                                          <p:val>
                                            <p:fltVal val="1"/>
                                          </p:val>
                                        </p:tav>
                                      </p:tavLst>
                                    </p:anim>
                                    <p:anim calcmode="lin" valueType="num">
                                      <p:cBhvr>
                                        <p:cTn id="3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anim calcmode="lin" valueType="num">
                                      <p:cBhvr>
                                        <p:cTn id="42" dur="2000" fill="hold"/>
                                        <p:tgtEl>
                                          <p:spTgt spid="12"/>
                                        </p:tgtEl>
                                        <p:attrNameLst>
                                          <p:attrName>ppt_w</p:attrName>
                                        </p:attrNameLst>
                                      </p:cBhvr>
                                      <p:tavLst>
                                        <p:tav tm="0" fmla="#ppt_w*sin(2.5*pi*$)">
                                          <p:val>
                                            <p:fltVal val="0"/>
                                          </p:val>
                                        </p:tav>
                                        <p:tav tm="100000">
                                          <p:val>
                                            <p:fltVal val="1"/>
                                          </p:val>
                                        </p:tav>
                                      </p:tavLst>
                                    </p:anim>
                                    <p:anim calcmode="lin" valueType="num">
                                      <p:cBhvr>
                                        <p:cTn id="4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000"/>
                                        <p:tgtEl>
                                          <p:spTgt spid="15"/>
                                        </p:tgtEl>
                                      </p:cBhvr>
                                    </p:animEffect>
                                    <p:anim calcmode="lin" valueType="num">
                                      <p:cBhvr>
                                        <p:cTn id="54" dur="2000" fill="hold"/>
                                        <p:tgtEl>
                                          <p:spTgt spid="15"/>
                                        </p:tgtEl>
                                        <p:attrNameLst>
                                          <p:attrName>ppt_w</p:attrName>
                                        </p:attrNameLst>
                                      </p:cBhvr>
                                      <p:tavLst>
                                        <p:tav tm="0" fmla="#ppt_w*sin(2.5*pi*$)">
                                          <p:val>
                                            <p:fltVal val="0"/>
                                          </p:val>
                                        </p:tav>
                                        <p:tav tm="100000">
                                          <p:val>
                                            <p:fltVal val="1"/>
                                          </p:val>
                                        </p:tav>
                                      </p:tavLst>
                                    </p:anim>
                                    <p:anim calcmode="lin" valueType="num">
                                      <p:cBhvr>
                                        <p:cTn id="55"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anim calcmode="lin" valueType="num">
                                      <p:cBhvr>
                                        <p:cTn id="66" dur="2000" fill="hold"/>
                                        <p:tgtEl>
                                          <p:spTgt spid="20"/>
                                        </p:tgtEl>
                                        <p:attrNameLst>
                                          <p:attrName>ppt_w</p:attrName>
                                        </p:attrNameLst>
                                      </p:cBhvr>
                                      <p:tavLst>
                                        <p:tav tm="0" fmla="#ppt_w*sin(2.5*pi*$)">
                                          <p:val>
                                            <p:fltVal val="0"/>
                                          </p:val>
                                        </p:tav>
                                        <p:tav tm="100000">
                                          <p:val>
                                            <p:fltVal val="1"/>
                                          </p:val>
                                        </p:tav>
                                      </p:tavLst>
                                    </p:anim>
                                    <p:anim calcmode="lin" valueType="num">
                                      <p:cBhvr>
                                        <p:cTn id="67"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2000"/>
                                        <p:tgtEl>
                                          <p:spTgt spid="22"/>
                                        </p:tgtEl>
                                      </p:cBhvr>
                                    </p:animEffect>
                                    <p:anim calcmode="lin" valueType="num">
                                      <p:cBhvr>
                                        <p:cTn id="78" dur="2000" fill="hold"/>
                                        <p:tgtEl>
                                          <p:spTgt spid="22"/>
                                        </p:tgtEl>
                                        <p:attrNameLst>
                                          <p:attrName>ppt_w</p:attrName>
                                        </p:attrNameLst>
                                      </p:cBhvr>
                                      <p:tavLst>
                                        <p:tav tm="0" fmla="#ppt_w*sin(2.5*pi*$)">
                                          <p:val>
                                            <p:fltVal val="0"/>
                                          </p:val>
                                        </p:tav>
                                        <p:tav tm="100000">
                                          <p:val>
                                            <p:fltVal val="1"/>
                                          </p:val>
                                        </p:tav>
                                      </p:tavLst>
                                    </p:anim>
                                    <p:anim calcmode="lin" valueType="num">
                                      <p:cBhvr>
                                        <p:cTn id="79"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2000"/>
                                        <p:tgtEl>
                                          <p:spTgt spid="24"/>
                                        </p:tgtEl>
                                      </p:cBhvr>
                                    </p:animEffect>
                                    <p:anim calcmode="lin" valueType="num">
                                      <p:cBhvr>
                                        <p:cTn id="90" dur="2000" fill="hold"/>
                                        <p:tgtEl>
                                          <p:spTgt spid="24"/>
                                        </p:tgtEl>
                                        <p:attrNameLst>
                                          <p:attrName>ppt_w</p:attrName>
                                        </p:attrNameLst>
                                      </p:cBhvr>
                                      <p:tavLst>
                                        <p:tav tm="0" fmla="#ppt_w*sin(2.5*pi*$)">
                                          <p:val>
                                            <p:fltVal val="0"/>
                                          </p:val>
                                        </p:tav>
                                        <p:tav tm="100000">
                                          <p:val>
                                            <p:fltVal val="1"/>
                                          </p:val>
                                        </p:tav>
                                      </p:tavLst>
                                    </p:anim>
                                    <p:anim calcmode="lin" valueType="num">
                                      <p:cBhvr>
                                        <p:cTn id="91"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randombar(horizontal)">
                                      <p:cBhvr>
                                        <p:cTn id="10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P spid="18" grpId="0" animBg="1"/>
      <p:bldP spid="9" grpId="0" animBg="1"/>
      <p:bldP spid="20" grpId="0" animBg="1"/>
      <p:bldP spid="22" grpId="0" animBg="1"/>
      <p:bldP spid="24"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Basemap and Explore</a:t>
            </a:r>
          </a:p>
        </p:txBody>
      </p:sp>
      <p:sp>
        <p:nvSpPr>
          <p:cNvPr id="7" name="TextBox 6">
            <a:extLst>
              <a:ext uri="{FF2B5EF4-FFF2-40B4-BE49-F238E27FC236}">
                <a16:creationId xmlns:a16="http://schemas.microsoft.com/office/drawing/2014/main" id="{01D83B49-5013-4EEB-A132-5255818CA446}"/>
              </a:ext>
            </a:extLst>
          </p:cNvPr>
          <p:cNvSpPr txBox="1"/>
          <p:nvPr/>
        </p:nvSpPr>
        <p:spPr>
          <a:xfrm>
            <a:off x="979713" y="5078775"/>
            <a:ext cx="2710543"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Change the basemap and terrain</a:t>
            </a:r>
          </a:p>
          <a:p>
            <a:pPr marL="228600" indent="-228600" algn="l">
              <a:buAutoNum type="arabicPeriod"/>
            </a:pPr>
            <a:r>
              <a:rPr lang="en-US" sz="1100">
                <a:latin typeface="Calibri" panose="020F0502020204030204" pitchFamily="34" charset="0"/>
                <a:cs typeface="Calibri" panose="020F0502020204030204" pitchFamily="34" charset="0"/>
              </a:rPr>
              <a:t>Zoom to a location</a:t>
            </a:r>
          </a:p>
        </p:txBody>
      </p:sp>
      <p:pic>
        <p:nvPicPr>
          <p:cNvPr id="2" name="Picture 1">
            <a:extLst>
              <a:ext uri="{FF2B5EF4-FFF2-40B4-BE49-F238E27FC236}">
                <a16:creationId xmlns:a16="http://schemas.microsoft.com/office/drawing/2014/main" id="{2316C5C7-A117-4335-A0CE-63AA45B0C96D}"/>
              </a:ext>
            </a:extLst>
          </p:cNvPr>
          <p:cNvPicPr>
            <a:picLocks noChangeAspect="1"/>
          </p:cNvPicPr>
          <p:nvPr/>
        </p:nvPicPr>
        <p:blipFill>
          <a:blip r:embed="rId3"/>
          <a:stretch>
            <a:fillRect/>
          </a:stretch>
        </p:blipFill>
        <p:spPr>
          <a:xfrm>
            <a:off x="979713" y="2560311"/>
            <a:ext cx="3229364" cy="335417"/>
          </a:xfrm>
          <a:prstGeom prst="rect">
            <a:avLst/>
          </a:prstGeom>
        </p:spPr>
      </p:pic>
      <p:sp>
        <p:nvSpPr>
          <p:cNvPr id="8" name="Rectangle 7">
            <a:extLst>
              <a:ext uri="{FF2B5EF4-FFF2-40B4-BE49-F238E27FC236}">
                <a16:creationId xmlns:a16="http://schemas.microsoft.com/office/drawing/2014/main" id="{23AD856E-A72D-4E74-9C5E-B28253B7B94A}"/>
              </a:ext>
            </a:extLst>
          </p:cNvPr>
          <p:cNvSpPr/>
          <p:nvPr/>
        </p:nvSpPr>
        <p:spPr>
          <a:xfrm>
            <a:off x="3750400" y="2644716"/>
            <a:ext cx="21483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FF8FD31D-4888-4AED-A475-835E37420FF5}"/>
              </a:ext>
            </a:extLst>
          </p:cNvPr>
          <p:cNvPicPr>
            <a:picLocks noChangeAspect="1"/>
          </p:cNvPicPr>
          <p:nvPr/>
        </p:nvPicPr>
        <p:blipFill>
          <a:blip r:embed="rId4"/>
          <a:stretch>
            <a:fillRect/>
          </a:stretch>
        </p:blipFill>
        <p:spPr>
          <a:xfrm>
            <a:off x="979714" y="2980133"/>
            <a:ext cx="3229364" cy="1981483"/>
          </a:xfrm>
          <a:prstGeom prst="rect">
            <a:avLst/>
          </a:prstGeom>
        </p:spPr>
      </p:pic>
      <p:sp>
        <p:nvSpPr>
          <p:cNvPr id="9" name="Rectangle 8">
            <a:extLst>
              <a:ext uri="{FF2B5EF4-FFF2-40B4-BE49-F238E27FC236}">
                <a16:creationId xmlns:a16="http://schemas.microsoft.com/office/drawing/2014/main" id="{451ACB2F-5765-4688-B5D8-C7C75DFA3778}"/>
              </a:ext>
            </a:extLst>
          </p:cNvPr>
          <p:cNvSpPr/>
          <p:nvPr/>
        </p:nvSpPr>
        <p:spPr>
          <a:xfrm>
            <a:off x="2033177" y="4136061"/>
            <a:ext cx="971280" cy="7380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209527E3-AF6B-4B4C-95A7-08CDF911595F}"/>
              </a:ext>
            </a:extLst>
          </p:cNvPr>
          <p:cNvPicPr>
            <a:picLocks noChangeAspect="1"/>
          </p:cNvPicPr>
          <p:nvPr/>
        </p:nvPicPr>
        <p:blipFill>
          <a:blip r:embed="rId5"/>
          <a:stretch>
            <a:fillRect/>
          </a:stretch>
        </p:blipFill>
        <p:spPr>
          <a:xfrm>
            <a:off x="4287224" y="2560311"/>
            <a:ext cx="2708449" cy="2401305"/>
          </a:xfrm>
          <a:prstGeom prst="rect">
            <a:avLst/>
          </a:prstGeom>
        </p:spPr>
      </p:pic>
      <p:pic>
        <p:nvPicPr>
          <p:cNvPr id="11" name="Picture 10">
            <a:extLst>
              <a:ext uri="{FF2B5EF4-FFF2-40B4-BE49-F238E27FC236}">
                <a16:creationId xmlns:a16="http://schemas.microsoft.com/office/drawing/2014/main" id="{43F594D7-A03B-47F7-B7FD-10E54D7A3AFA}"/>
              </a:ext>
            </a:extLst>
          </p:cNvPr>
          <p:cNvPicPr>
            <a:picLocks noChangeAspect="1"/>
          </p:cNvPicPr>
          <p:nvPr/>
        </p:nvPicPr>
        <p:blipFill>
          <a:blip r:embed="rId6"/>
          <a:stretch>
            <a:fillRect/>
          </a:stretch>
        </p:blipFill>
        <p:spPr>
          <a:xfrm>
            <a:off x="7073819" y="2560311"/>
            <a:ext cx="3209925" cy="485775"/>
          </a:xfrm>
          <a:prstGeom prst="rect">
            <a:avLst/>
          </a:prstGeom>
        </p:spPr>
      </p:pic>
      <p:sp>
        <p:nvSpPr>
          <p:cNvPr id="12" name="Rectangle 11">
            <a:extLst>
              <a:ext uri="{FF2B5EF4-FFF2-40B4-BE49-F238E27FC236}">
                <a16:creationId xmlns:a16="http://schemas.microsoft.com/office/drawing/2014/main" id="{A7C9165C-165D-4B8F-975E-EED3105196C7}"/>
              </a:ext>
            </a:extLst>
          </p:cNvPr>
          <p:cNvSpPr/>
          <p:nvPr/>
        </p:nvSpPr>
        <p:spPr>
          <a:xfrm>
            <a:off x="10058668" y="2695809"/>
            <a:ext cx="21483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974B3322-1E29-43A1-860B-D22698FD14FD}"/>
              </a:ext>
            </a:extLst>
          </p:cNvPr>
          <p:cNvSpPr/>
          <p:nvPr/>
        </p:nvSpPr>
        <p:spPr>
          <a:xfrm>
            <a:off x="7545971" y="2728019"/>
            <a:ext cx="2116018"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9C2A5508-F30C-4017-A370-E39388C216F1}"/>
              </a:ext>
            </a:extLst>
          </p:cNvPr>
          <p:cNvPicPr>
            <a:picLocks noChangeAspect="1"/>
          </p:cNvPicPr>
          <p:nvPr/>
        </p:nvPicPr>
        <p:blipFill>
          <a:blip r:embed="rId7"/>
          <a:stretch>
            <a:fillRect/>
          </a:stretch>
        </p:blipFill>
        <p:spPr>
          <a:xfrm>
            <a:off x="7073819" y="3427670"/>
            <a:ext cx="3209925" cy="1533946"/>
          </a:xfrm>
          <a:prstGeom prst="rect">
            <a:avLst/>
          </a:prstGeom>
        </p:spPr>
      </p:pic>
      <p:pic>
        <p:nvPicPr>
          <p:cNvPr id="15" name="Picture 14">
            <a:extLst>
              <a:ext uri="{FF2B5EF4-FFF2-40B4-BE49-F238E27FC236}">
                <a16:creationId xmlns:a16="http://schemas.microsoft.com/office/drawing/2014/main" id="{D22AF0E9-F6A3-40C1-9DD7-197CF6D4DA13}"/>
              </a:ext>
            </a:extLst>
          </p:cNvPr>
          <p:cNvPicPr>
            <a:picLocks noChangeAspect="1"/>
          </p:cNvPicPr>
          <p:nvPr/>
        </p:nvPicPr>
        <p:blipFill>
          <a:blip r:embed="rId8"/>
          <a:stretch>
            <a:fillRect/>
          </a:stretch>
        </p:blipFill>
        <p:spPr>
          <a:xfrm>
            <a:off x="7081983" y="3427671"/>
            <a:ext cx="3199679" cy="1533946"/>
          </a:xfrm>
          <a:prstGeom prst="rect">
            <a:avLst/>
          </a:prstGeom>
        </p:spPr>
      </p:pic>
      <p:sp>
        <p:nvSpPr>
          <p:cNvPr id="16" name="Rectangle: Rounded Corners 15">
            <a:extLst>
              <a:ext uri="{FF2B5EF4-FFF2-40B4-BE49-F238E27FC236}">
                <a16:creationId xmlns:a16="http://schemas.microsoft.com/office/drawing/2014/main" id="{DFEEF2C8-39BE-4397-8074-EF19224D6EA4}"/>
              </a:ext>
            </a:extLst>
          </p:cNvPr>
          <p:cNvSpPr/>
          <p:nvPr/>
        </p:nvSpPr>
        <p:spPr>
          <a:xfrm>
            <a:off x="2253990" y="5837978"/>
            <a:ext cx="202335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Bookmark and Play</a:t>
            </a:r>
            <a:endParaRPr lang="en-AU" sz="1200" b="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4CA1036-E5B2-4993-8151-C01AB2039D8B}"/>
              </a:ext>
            </a:extLst>
          </p:cNvPr>
          <p:cNvSpPr txBox="1"/>
          <p:nvPr/>
        </p:nvSpPr>
        <p:spPr>
          <a:xfrm>
            <a:off x="977670" y="1738998"/>
            <a:ext cx="6219825"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In this lesson, you'll explore the world with ArcGIS Earth, a streamlined desktop application that displays 2D and 3D data from around the globe. You'll add map layers from files and the ArcGIS Living Atlas of the World, then pan, zoom, and tilt to view them. Your exploration will encompass Canberra, Mount Everest, Tokyo and several other locales. When finished, you'll share your map data via email.</a:t>
            </a:r>
            <a:endParaRPr lang="en-AU" sz="11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5593B857-7C8B-484E-94C5-9A9EE5FB139B}"/>
              </a:ext>
            </a:extLst>
          </p:cNvPr>
          <p:cNvPicPr>
            <a:picLocks noChangeAspect="1"/>
          </p:cNvPicPr>
          <p:nvPr/>
        </p:nvPicPr>
        <p:blipFill>
          <a:blip r:embed="rId9"/>
          <a:stretch>
            <a:fillRect/>
          </a:stretch>
        </p:blipFill>
        <p:spPr>
          <a:xfrm>
            <a:off x="977670" y="932093"/>
            <a:ext cx="6219825" cy="781050"/>
          </a:xfrm>
          <a:prstGeom prst="rect">
            <a:avLst/>
          </a:prstGeom>
        </p:spPr>
      </p:pic>
    </p:spTree>
    <p:custDataLst>
      <p:tags r:id="rId1"/>
    </p:custDataLst>
    <p:extLst>
      <p:ext uri="{BB962C8B-B14F-4D97-AF65-F5344CB8AC3E}">
        <p14:creationId xmlns:p14="http://schemas.microsoft.com/office/powerpoint/2010/main" val="3816118151"/>
      </p:ext>
    </p:extLst>
  </p:cSld>
  <p:clrMapOvr>
    <a:masterClrMapping/>
  </p:clrMapOvr>
  <mc:AlternateContent xmlns:mc="http://schemas.openxmlformats.org/markup-compatibility/2006" xmlns:p14="http://schemas.microsoft.com/office/powerpoint/2010/main">
    <mc:Choice Requires="p14">
      <p:transition spd="slow" p14:dur="2000" advTm="39810"/>
    </mc:Choice>
    <mc:Fallback xmlns="">
      <p:transition spd="slow" advTm="39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anim calcmode="lin" valueType="num">
                                      <p:cBhvr>
                                        <p:cTn id="30" dur="2000" fill="hold"/>
                                        <p:tgtEl>
                                          <p:spTgt spid="9"/>
                                        </p:tgtEl>
                                        <p:attrNameLst>
                                          <p:attrName>ppt_w</p:attrName>
                                        </p:attrNameLst>
                                      </p:cBhvr>
                                      <p:tavLst>
                                        <p:tav tm="0" fmla="#ppt_w*sin(2.5*pi*$)">
                                          <p:val>
                                            <p:fltVal val="0"/>
                                          </p:val>
                                        </p:tav>
                                        <p:tav tm="100000">
                                          <p:val>
                                            <p:fltVal val="1"/>
                                          </p:val>
                                        </p:tav>
                                      </p:tavLst>
                                    </p:anim>
                                    <p:anim calcmode="lin" valueType="num">
                                      <p:cBhvr>
                                        <p:cTn id="3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0"/>
                                        <p:tgtEl>
                                          <p:spTgt spid="12"/>
                                        </p:tgtEl>
                                      </p:cBhvr>
                                    </p:animEffect>
                                    <p:anim calcmode="lin" valueType="num">
                                      <p:cBhvr>
                                        <p:cTn id="47" dur="2000" fill="hold"/>
                                        <p:tgtEl>
                                          <p:spTgt spid="12"/>
                                        </p:tgtEl>
                                        <p:attrNameLst>
                                          <p:attrName>ppt_w</p:attrName>
                                        </p:attrNameLst>
                                      </p:cBhvr>
                                      <p:tavLst>
                                        <p:tav tm="0" fmla="#ppt_w*sin(2.5*pi*$)">
                                          <p:val>
                                            <p:fltVal val="0"/>
                                          </p:val>
                                        </p:tav>
                                        <p:tav tm="100000">
                                          <p:val>
                                            <p:fltVal val="1"/>
                                          </p:val>
                                        </p:tav>
                                      </p:tavLst>
                                    </p:anim>
                                    <p:anim calcmode="lin" valueType="num">
                                      <p:cBhvr>
                                        <p:cTn id="4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000"/>
                                        <p:tgtEl>
                                          <p:spTgt spid="13"/>
                                        </p:tgtEl>
                                      </p:cBhvr>
                                    </p:animEffect>
                                    <p:anim calcmode="lin" valueType="num">
                                      <p:cBhvr>
                                        <p:cTn id="54" dur="2000" fill="hold"/>
                                        <p:tgtEl>
                                          <p:spTgt spid="13"/>
                                        </p:tgtEl>
                                        <p:attrNameLst>
                                          <p:attrName>ppt_w</p:attrName>
                                        </p:attrNameLst>
                                      </p:cBhvr>
                                      <p:tavLst>
                                        <p:tav tm="0" fmla="#ppt_w*sin(2.5*pi*$)">
                                          <p:val>
                                            <p:fltVal val="0"/>
                                          </p:val>
                                        </p:tav>
                                        <p:tav tm="100000">
                                          <p:val>
                                            <p:fltVal val="1"/>
                                          </p:val>
                                        </p:tav>
                                      </p:tavLst>
                                    </p:anim>
                                    <p:anim calcmode="lin" valueType="num">
                                      <p:cBhvr>
                                        <p:cTn id="5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randombar(horizontal)">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Bookmarks</a:t>
            </a:r>
          </a:p>
        </p:txBody>
      </p:sp>
      <p:sp>
        <p:nvSpPr>
          <p:cNvPr id="6" name="TextBox 5">
            <a:extLst>
              <a:ext uri="{FF2B5EF4-FFF2-40B4-BE49-F238E27FC236}">
                <a16:creationId xmlns:a16="http://schemas.microsoft.com/office/drawing/2014/main" id="{A2E185C4-AC0E-450D-8D2B-B37ADBE4667D}"/>
              </a:ext>
            </a:extLst>
          </p:cNvPr>
          <p:cNvSpPr txBox="1"/>
          <p:nvPr/>
        </p:nvSpPr>
        <p:spPr>
          <a:xfrm>
            <a:off x="914400" y="5053693"/>
            <a:ext cx="2735036" cy="938719"/>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Bookmark the current location.</a:t>
            </a:r>
          </a:p>
          <a:p>
            <a:pPr marL="228600" indent="-228600" algn="l">
              <a:buAutoNum type="arabicPeriod"/>
            </a:pPr>
            <a:r>
              <a:rPr lang="en-US" sz="1100">
                <a:latin typeface="Calibri" panose="020F0502020204030204" pitchFamily="34" charset="0"/>
                <a:cs typeface="Calibri" panose="020F0502020204030204" pitchFamily="34" charset="0"/>
              </a:rPr>
              <a:t>Find two other locations and bookmark.</a:t>
            </a:r>
          </a:p>
          <a:p>
            <a:pPr marL="228600" indent="-228600" algn="l">
              <a:buAutoNum type="arabicPeriod"/>
            </a:pPr>
            <a:r>
              <a:rPr lang="en-US" sz="1100">
                <a:latin typeface="Calibri" panose="020F0502020204030204" pitchFamily="34" charset="0"/>
                <a:cs typeface="Calibri" panose="020F0502020204030204" pitchFamily="34" charset="0"/>
              </a:rPr>
              <a:t>Cycle through bookmarks</a:t>
            </a:r>
          </a:p>
          <a:p>
            <a:pPr marL="228600" indent="-228600" algn="l">
              <a:buAutoNum type="arabicPeriod"/>
            </a:pPr>
            <a:r>
              <a:rPr lang="en-US" sz="1100">
                <a:latin typeface="Calibri" panose="020F0502020204030204" pitchFamily="34" charset="0"/>
                <a:cs typeface="Calibri" panose="020F0502020204030204" pitchFamily="34" charset="0"/>
              </a:rPr>
              <a:t>Delete bookmarks.</a:t>
            </a:r>
          </a:p>
          <a:p>
            <a:pPr marL="228600" indent="-228600">
              <a:buAutoNum type="arabicPeriod"/>
            </a:pPr>
            <a:r>
              <a:rPr lang="en-US" sz="1100">
                <a:latin typeface="Calibri" panose="020F0502020204030204" pitchFamily="34" charset="0"/>
                <a:cs typeface="Calibri" panose="020F0502020204030204" pitchFamily="34" charset="0"/>
              </a:rPr>
              <a:t>Zoom out to home.</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A66051-A36D-4089-BE92-F765F20DF663}"/>
              </a:ext>
            </a:extLst>
          </p:cNvPr>
          <p:cNvPicPr>
            <a:picLocks noChangeAspect="1"/>
          </p:cNvPicPr>
          <p:nvPr/>
        </p:nvPicPr>
        <p:blipFill>
          <a:blip r:embed="rId3"/>
          <a:stretch>
            <a:fillRect/>
          </a:stretch>
        </p:blipFill>
        <p:spPr>
          <a:xfrm>
            <a:off x="773566" y="1192666"/>
            <a:ext cx="2851613" cy="1403578"/>
          </a:xfrm>
          <a:prstGeom prst="rect">
            <a:avLst/>
          </a:prstGeom>
        </p:spPr>
      </p:pic>
      <p:pic>
        <p:nvPicPr>
          <p:cNvPr id="3" name="Picture 2">
            <a:extLst>
              <a:ext uri="{FF2B5EF4-FFF2-40B4-BE49-F238E27FC236}">
                <a16:creationId xmlns:a16="http://schemas.microsoft.com/office/drawing/2014/main" id="{6ADEEEDE-88FF-47DC-96BC-5D9A0DCF984A}"/>
              </a:ext>
            </a:extLst>
          </p:cNvPr>
          <p:cNvPicPr>
            <a:picLocks noChangeAspect="1"/>
          </p:cNvPicPr>
          <p:nvPr/>
        </p:nvPicPr>
        <p:blipFill>
          <a:blip r:embed="rId4"/>
          <a:stretch>
            <a:fillRect/>
          </a:stretch>
        </p:blipFill>
        <p:spPr>
          <a:xfrm>
            <a:off x="773566" y="2760477"/>
            <a:ext cx="2851613" cy="269555"/>
          </a:xfrm>
          <a:prstGeom prst="rect">
            <a:avLst/>
          </a:prstGeom>
        </p:spPr>
      </p:pic>
      <p:sp>
        <p:nvSpPr>
          <p:cNvPr id="7" name="Rectangle 6">
            <a:extLst>
              <a:ext uri="{FF2B5EF4-FFF2-40B4-BE49-F238E27FC236}">
                <a16:creationId xmlns:a16="http://schemas.microsoft.com/office/drawing/2014/main" id="{364A9C75-6E20-41F2-975F-6F3AC0BA0A53}"/>
              </a:ext>
            </a:extLst>
          </p:cNvPr>
          <p:cNvSpPr/>
          <p:nvPr/>
        </p:nvSpPr>
        <p:spPr>
          <a:xfrm>
            <a:off x="2324959" y="2791605"/>
            <a:ext cx="161405"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52AED13A-4070-429D-9CE4-65063F83A7B6}"/>
              </a:ext>
            </a:extLst>
          </p:cNvPr>
          <p:cNvPicPr>
            <a:picLocks noChangeAspect="1"/>
          </p:cNvPicPr>
          <p:nvPr/>
        </p:nvPicPr>
        <p:blipFill>
          <a:blip r:embed="rId5"/>
          <a:stretch>
            <a:fillRect/>
          </a:stretch>
        </p:blipFill>
        <p:spPr>
          <a:xfrm>
            <a:off x="2425029" y="3061160"/>
            <a:ext cx="1200150" cy="352425"/>
          </a:xfrm>
          <a:prstGeom prst="rect">
            <a:avLst/>
          </a:prstGeom>
        </p:spPr>
      </p:pic>
      <p:sp>
        <p:nvSpPr>
          <p:cNvPr id="9" name="Rectangle 8">
            <a:extLst>
              <a:ext uri="{FF2B5EF4-FFF2-40B4-BE49-F238E27FC236}">
                <a16:creationId xmlns:a16="http://schemas.microsoft.com/office/drawing/2014/main" id="{AD5A84BC-DDDE-48EE-8D8A-002B6F355DC0}"/>
              </a:ext>
            </a:extLst>
          </p:cNvPr>
          <p:cNvSpPr/>
          <p:nvPr/>
        </p:nvSpPr>
        <p:spPr>
          <a:xfrm>
            <a:off x="2559002" y="3136215"/>
            <a:ext cx="161405"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8D88C23A-0067-4FB2-955A-A188E174DD5F}"/>
              </a:ext>
            </a:extLst>
          </p:cNvPr>
          <p:cNvPicPr>
            <a:picLocks noChangeAspect="1"/>
          </p:cNvPicPr>
          <p:nvPr/>
        </p:nvPicPr>
        <p:blipFill>
          <a:blip r:embed="rId6"/>
          <a:stretch>
            <a:fillRect/>
          </a:stretch>
        </p:blipFill>
        <p:spPr>
          <a:xfrm>
            <a:off x="2110704" y="3498909"/>
            <a:ext cx="1495425" cy="809625"/>
          </a:xfrm>
          <a:prstGeom prst="rect">
            <a:avLst/>
          </a:prstGeom>
        </p:spPr>
      </p:pic>
      <p:pic>
        <p:nvPicPr>
          <p:cNvPr id="11" name="Picture 10">
            <a:extLst>
              <a:ext uri="{FF2B5EF4-FFF2-40B4-BE49-F238E27FC236}">
                <a16:creationId xmlns:a16="http://schemas.microsoft.com/office/drawing/2014/main" id="{C88E8BC8-8D33-41BE-8E61-1BEA8006042A}"/>
              </a:ext>
            </a:extLst>
          </p:cNvPr>
          <p:cNvPicPr>
            <a:picLocks noChangeAspect="1"/>
          </p:cNvPicPr>
          <p:nvPr/>
        </p:nvPicPr>
        <p:blipFill>
          <a:blip r:embed="rId7"/>
          <a:stretch>
            <a:fillRect/>
          </a:stretch>
        </p:blipFill>
        <p:spPr>
          <a:xfrm>
            <a:off x="2110704" y="3498909"/>
            <a:ext cx="1466850" cy="809625"/>
          </a:xfrm>
          <a:prstGeom prst="rect">
            <a:avLst/>
          </a:prstGeom>
        </p:spPr>
      </p:pic>
      <p:pic>
        <p:nvPicPr>
          <p:cNvPr id="12" name="Picture 11">
            <a:extLst>
              <a:ext uri="{FF2B5EF4-FFF2-40B4-BE49-F238E27FC236}">
                <a16:creationId xmlns:a16="http://schemas.microsoft.com/office/drawing/2014/main" id="{E8028254-4253-4252-848D-EE4A7BEA3859}"/>
              </a:ext>
            </a:extLst>
          </p:cNvPr>
          <p:cNvPicPr>
            <a:picLocks noChangeAspect="1"/>
          </p:cNvPicPr>
          <p:nvPr/>
        </p:nvPicPr>
        <p:blipFill>
          <a:blip r:embed="rId8"/>
          <a:stretch>
            <a:fillRect/>
          </a:stretch>
        </p:blipFill>
        <p:spPr>
          <a:xfrm>
            <a:off x="2425029" y="3057974"/>
            <a:ext cx="1181100" cy="361950"/>
          </a:xfrm>
          <a:prstGeom prst="rect">
            <a:avLst/>
          </a:prstGeom>
        </p:spPr>
      </p:pic>
      <p:sp>
        <p:nvSpPr>
          <p:cNvPr id="13" name="Rectangle 12">
            <a:extLst>
              <a:ext uri="{FF2B5EF4-FFF2-40B4-BE49-F238E27FC236}">
                <a16:creationId xmlns:a16="http://schemas.microsoft.com/office/drawing/2014/main" id="{8D96766D-C931-456A-9B12-683F84E8F4DE}"/>
              </a:ext>
            </a:extLst>
          </p:cNvPr>
          <p:cNvSpPr/>
          <p:nvPr/>
        </p:nvSpPr>
        <p:spPr>
          <a:xfrm>
            <a:off x="2846103" y="3140145"/>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FBDC65E4-CD0E-4F20-BFE1-DC99B75540BC}"/>
              </a:ext>
            </a:extLst>
          </p:cNvPr>
          <p:cNvPicPr>
            <a:picLocks noChangeAspect="1"/>
          </p:cNvPicPr>
          <p:nvPr/>
        </p:nvPicPr>
        <p:blipFill>
          <a:blip r:embed="rId9"/>
          <a:stretch>
            <a:fillRect/>
          </a:stretch>
        </p:blipFill>
        <p:spPr>
          <a:xfrm>
            <a:off x="2129754" y="3507073"/>
            <a:ext cx="1457325" cy="809625"/>
          </a:xfrm>
          <a:prstGeom prst="rect">
            <a:avLst/>
          </a:prstGeom>
        </p:spPr>
      </p:pic>
      <p:pic>
        <p:nvPicPr>
          <p:cNvPr id="15" name="Picture 14">
            <a:extLst>
              <a:ext uri="{FF2B5EF4-FFF2-40B4-BE49-F238E27FC236}">
                <a16:creationId xmlns:a16="http://schemas.microsoft.com/office/drawing/2014/main" id="{4370C432-868D-4A65-ADC3-8B16DD281C99}"/>
              </a:ext>
            </a:extLst>
          </p:cNvPr>
          <p:cNvPicPr>
            <a:picLocks noChangeAspect="1"/>
          </p:cNvPicPr>
          <p:nvPr/>
        </p:nvPicPr>
        <p:blipFill>
          <a:blip r:embed="rId10"/>
          <a:stretch>
            <a:fillRect/>
          </a:stretch>
        </p:blipFill>
        <p:spPr>
          <a:xfrm>
            <a:off x="773566" y="4387519"/>
            <a:ext cx="2875870" cy="372477"/>
          </a:xfrm>
          <a:prstGeom prst="rect">
            <a:avLst/>
          </a:prstGeom>
        </p:spPr>
      </p:pic>
      <p:sp>
        <p:nvSpPr>
          <p:cNvPr id="16" name="Rectangle 15">
            <a:extLst>
              <a:ext uri="{FF2B5EF4-FFF2-40B4-BE49-F238E27FC236}">
                <a16:creationId xmlns:a16="http://schemas.microsoft.com/office/drawing/2014/main" id="{0A9E6CAC-5E8A-48F2-B10C-D9EA7F06AE00}"/>
              </a:ext>
            </a:extLst>
          </p:cNvPr>
          <p:cNvSpPr/>
          <p:nvPr/>
        </p:nvSpPr>
        <p:spPr>
          <a:xfrm>
            <a:off x="3447633" y="4462607"/>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6F421B03-AD8B-45B9-A2AC-7C1BD03EAEFD}"/>
              </a:ext>
            </a:extLst>
          </p:cNvPr>
          <p:cNvSpPr/>
          <p:nvPr/>
        </p:nvSpPr>
        <p:spPr>
          <a:xfrm>
            <a:off x="1190868" y="4491281"/>
            <a:ext cx="897404"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1D063B15-423F-4419-97E7-C8C5C9A5FD4A}"/>
              </a:ext>
            </a:extLst>
          </p:cNvPr>
          <p:cNvPicPr>
            <a:picLocks noChangeAspect="1"/>
          </p:cNvPicPr>
          <p:nvPr/>
        </p:nvPicPr>
        <p:blipFill>
          <a:blip r:embed="rId11"/>
          <a:stretch>
            <a:fillRect/>
          </a:stretch>
        </p:blipFill>
        <p:spPr>
          <a:xfrm>
            <a:off x="3739923" y="1194627"/>
            <a:ext cx="2718027" cy="1397842"/>
          </a:xfrm>
          <a:prstGeom prst="rect">
            <a:avLst/>
          </a:prstGeom>
        </p:spPr>
      </p:pic>
      <p:pic>
        <p:nvPicPr>
          <p:cNvPr id="19" name="Picture 18">
            <a:extLst>
              <a:ext uri="{FF2B5EF4-FFF2-40B4-BE49-F238E27FC236}">
                <a16:creationId xmlns:a16="http://schemas.microsoft.com/office/drawing/2014/main" id="{C5F062F9-C960-4893-BAD0-0DD10C2A0205}"/>
              </a:ext>
            </a:extLst>
          </p:cNvPr>
          <p:cNvPicPr>
            <a:picLocks noChangeAspect="1"/>
          </p:cNvPicPr>
          <p:nvPr/>
        </p:nvPicPr>
        <p:blipFill>
          <a:blip r:embed="rId12"/>
          <a:stretch>
            <a:fillRect/>
          </a:stretch>
        </p:blipFill>
        <p:spPr>
          <a:xfrm>
            <a:off x="3694339" y="3507074"/>
            <a:ext cx="1427889" cy="801460"/>
          </a:xfrm>
          <a:prstGeom prst="rect">
            <a:avLst/>
          </a:prstGeom>
        </p:spPr>
      </p:pic>
      <p:pic>
        <p:nvPicPr>
          <p:cNvPr id="20" name="Picture 19">
            <a:extLst>
              <a:ext uri="{FF2B5EF4-FFF2-40B4-BE49-F238E27FC236}">
                <a16:creationId xmlns:a16="http://schemas.microsoft.com/office/drawing/2014/main" id="{5D36F82C-AA5E-419E-B301-AE6BA434A4F8}"/>
              </a:ext>
            </a:extLst>
          </p:cNvPr>
          <p:cNvPicPr>
            <a:picLocks noChangeAspect="1"/>
          </p:cNvPicPr>
          <p:nvPr/>
        </p:nvPicPr>
        <p:blipFill>
          <a:blip r:embed="rId13"/>
          <a:stretch>
            <a:fillRect/>
          </a:stretch>
        </p:blipFill>
        <p:spPr>
          <a:xfrm>
            <a:off x="6561809" y="1192666"/>
            <a:ext cx="3047556" cy="1400966"/>
          </a:xfrm>
          <a:prstGeom prst="rect">
            <a:avLst/>
          </a:prstGeom>
        </p:spPr>
      </p:pic>
      <p:pic>
        <p:nvPicPr>
          <p:cNvPr id="21" name="Picture 20">
            <a:extLst>
              <a:ext uri="{FF2B5EF4-FFF2-40B4-BE49-F238E27FC236}">
                <a16:creationId xmlns:a16="http://schemas.microsoft.com/office/drawing/2014/main" id="{74DC4EFC-4DBC-4010-9968-40BF5D0D7626}"/>
              </a:ext>
            </a:extLst>
          </p:cNvPr>
          <p:cNvPicPr>
            <a:picLocks noChangeAspect="1"/>
          </p:cNvPicPr>
          <p:nvPr/>
        </p:nvPicPr>
        <p:blipFill>
          <a:blip r:embed="rId14"/>
          <a:stretch>
            <a:fillRect/>
          </a:stretch>
        </p:blipFill>
        <p:spPr>
          <a:xfrm>
            <a:off x="5210438" y="3507073"/>
            <a:ext cx="1466850" cy="781050"/>
          </a:xfrm>
          <a:prstGeom prst="rect">
            <a:avLst/>
          </a:prstGeom>
        </p:spPr>
      </p:pic>
      <p:pic>
        <p:nvPicPr>
          <p:cNvPr id="22" name="Picture 21">
            <a:extLst>
              <a:ext uri="{FF2B5EF4-FFF2-40B4-BE49-F238E27FC236}">
                <a16:creationId xmlns:a16="http://schemas.microsoft.com/office/drawing/2014/main" id="{CF11E9CE-B161-48E8-A4F8-400640285DCD}"/>
              </a:ext>
            </a:extLst>
          </p:cNvPr>
          <p:cNvPicPr>
            <a:picLocks noChangeAspect="1"/>
          </p:cNvPicPr>
          <p:nvPr/>
        </p:nvPicPr>
        <p:blipFill>
          <a:blip r:embed="rId15"/>
          <a:stretch>
            <a:fillRect/>
          </a:stretch>
        </p:blipFill>
        <p:spPr>
          <a:xfrm>
            <a:off x="3695963" y="4407571"/>
            <a:ext cx="1514475" cy="352425"/>
          </a:xfrm>
          <a:prstGeom prst="rect">
            <a:avLst/>
          </a:prstGeom>
        </p:spPr>
      </p:pic>
      <p:sp>
        <p:nvSpPr>
          <p:cNvPr id="23" name="Rectangle 22">
            <a:extLst>
              <a:ext uri="{FF2B5EF4-FFF2-40B4-BE49-F238E27FC236}">
                <a16:creationId xmlns:a16="http://schemas.microsoft.com/office/drawing/2014/main" id="{3A24A227-F9CE-4834-B261-C96AAA5ADABF}"/>
              </a:ext>
            </a:extLst>
          </p:cNvPr>
          <p:cNvSpPr/>
          <p:nvPr/>
        </p:nvSpPr>
        <p:spPr>
          <a:xfrm>
            <a:off x="4408283" y="4484979"/>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8CDABE49-50E8-4E29-BA49-00E97B2F4D83}"/>
              </a:ext>
            </a:extLst>
          </p:cNvPr>
          <p:cNvPicPr>
            <a:picLocks noChangeAspect="1"/>
          </p:cNvPicPr>
          <p:nvPr/>
        </p:nvPicPr>
        <p:blipFill>
          <a:blip r:embed="rId3"/>
          <a:stretch>
            <a:fillRect/>
          </a:stretch>
        </p:blipFill>
        <p:spPr>
          <a:xfrm>
            <a:off x="5256965" y="4407571"/>
            <a:ext cx="2851613" cy="1403578"/>
          </a:xfrm>
          <a:prstGeom prst="rect">
            <a:avLst/>
          </a:prstGeom>
        </p:spPr>
      </p:pic>
      <p:pic>
        <p:nvPicPr>
          <p:cNvPr id="25" name="Picture 24">
            <a:extLst>
              <a:ext uri="{FF2B5EF4-FFF2-40B4-BE49-F238E27FC236}">
                <a16:creationId xmlns:a16="http://schemas.microsoft.com/office/drawing/2014/main" id="{E1C2E418-0E74-4F85-98AB-3F76AC541012}"/>
              </a:ext>
            </a:extLst>
          </p:cNvPr>
          <p:cNvPicPr>
            <a:picLocks noChangeAspect="1"/>
          </p:cNvPicPr>
          <p:nvPr/>
        </p:nvPicPr>
        <p:blipFill>
          <a:blip r:embed="rId11"/>
          <a:stretch>
            <a:fillRect/>
          </a:stretch>
        </p:blipFill>
        <p:spPr>
          <a:xfrm>
            <a:off x="5256965" y="4418603"/>
            <a:ext cx="2851613" cy="1397842"/>
          </a:xfrm>
          <a:prstGeom prst="rect">
            <a:avLst/>
          </a:prstGeom>
        </p:spPr>
      </p:pic>
      <p:pic>
        <p:nvPicPr>
          <p:cNvPr id="26" name="Picture 25">
            <a:extLst>
              <a:ext uri="{FF2B5EF4-FFF2-40B4-BE49-F238E27FC236}">
                <a16:creationId xmlns:a16="http://schemas.microsoft.com/office/drawing/2014/main" id="{371EF70A-0BF9-4B60-8B40-D2477FB6414C}"/>
              </a:ext>
            </a:extLst>
          </p:cNvPr>
          <p:cNvPicPr>
            <a:picLocks noChangeAspect="1"/>
          </p:cNvPicPr>
          <p:nvPr/>
        </p:nvPicPr>
        <p:blipFill>
          <a:blip r:embed="rId13"/>
          <a:stretch>
            <a:fillRect/>
          </a:stretch>
        </p:blipFill>
        <p:spPr>
          <a:xfrm>
            <a:off x="5256965" y="4408877"/>
            <a:ext cx="2851613" cy="1400966"/>
          </a:xfrm>
          <a:prstGeom prst="rect">
            <a:avLst/>
          </a:prstGeom>
        </p:spPr>
      </p:pic>
      <p:pic>
        <p:nvPicPr>
          <p:cNvPr id="27" name="Picture 26">
            <a:extLst>
              <a:ext uri="{FF2B5EF4-FFF2-40B4-BE49-F238E27FC236}">
                <a16:creationId xmlns:a16="http://schemas.microsoft.com/office/drawing/2014/main" id="{2667739E-8FDC-4C91-A046-89793AE827F0}"/>
              </a:ext>
            </a:extLst>
          </p:cNvPr>
          <p:cNvPicPr>
            <a:picLocks noChangeAspect="1"/>
          </p:cNvPicPr>
          <p:nvPr/>
        </p:nvPicPr>
        <p:blipFill>
          <a:blip r:embed="rId3"/>
          <a:stretch>
            <a:fillRect/>
          </a:stretch>
        </p:blipFill>
        <p:spPr>
          <a:xfrm>
            <a:off x="5256965" y="4419556"/>
            <a:ext cx="2851613" cy="1403578"/>
          </a:xfrm>
          <a:prstGeom prst="rect">
            <a:avLst/>
          </a:prstGeom>
        </p:spPr>
      </p:pic>
      <p:pic>
        <p:nvPicPr>
          <p:cNvPr id="28" name="Picture 27">
            <a:extLst>
              <a:ext uri="{FF2B5EF4-FFF2-40B4-BE49-F238E27FC236}">
                <a16:creationId xmlns:a16="http://schemas.microsoft.com/office/drawing/2014/main" id="{C5E8CC1B-8DF7-4A85-A319-986C229F8B74}"/>
              </a:ext>
            </a:extLst>
          </p:cNvPr>
          <p:cNvPicPr>
            <a:picLocks noChangeAspect="1"/>
          </p:cNvPicPr>
          <p:nvPr/>
        </p:nvPicPr>
        <p:blipFill>
          <a:blip r:embed="rId11"/>
          <a:stretch>
            <a:fillRect/>
          </a:stretch>
        </p:blipFill>
        <p:spPr>
          <a:xfrm>
            <a:off x="5256965" y="4412001"/>
            <a:ext cx="2851613" cy="1397842"/>
          </a:xfrm>
          <a:prstGeom prst="rect">
            <a:avLst/>
          </a:prstGeom>
        </p:spPr>
      </p:pic>
      <p:pic>
        <p:nvPicPr>
          <p:cNvPr id="29" name="Picture 28">
            <a:extLst>
              <a:ext uri="{FF2B5EF4-FFF2-40B4-BE49-F238E27FC236}">
                <a16:creationId xmlns:a16="http://schemas.microsoft.com/office/drawing/2014/main" id="{9E05A13D-C786-4EF7-BB8C-93F42E584048}"/>
              </a:ext>
            </a:extLst>
          </p:cNvPr>
          <p:cNvPicPr>
            <a:picLocks noChangeAspect="1"/>
          </p:cNvPicPr>
          <p:nvPr/>
        </p:nvPicPr>
        <p:blipFill>
          <a:blip r:embed="rId13"/>
          <a:stretch>
            <a:fillRect/>
          </a:stretch>
        </p:blipFill>
        <p:spPr>
          <a:xfrm>
            <a:off x="5256965" y="4408877"/>
            <a:ext cx="2851613" cy="1400966"/>
          </a:xfrm>
          <a:prstGeom prst="rect">
            <a:avLst/>
          </a:prstGeom>
        </p:spPr>
      </p:pic>
      <p:pic>
        <p:nvPicPr>
          <p:cNvPr id="30" name="Picture 29">
            <a:extLst>
              <a:ext uri="{FF2B5EF4-FFF2-40B4-BE49-F238E27FC236}">
                <a16:creationId xmlns:a16="http://schemas.microsoft.com/office/drawing/2014/main" id="{04428A62-5815-4CB8-90B0-EBBED84F601A}"/>
              </a:ext>
            </a:extLst>
          </p:cNvPr>
          <p:cNvPicPr>
            <a:picLocks noChangeAspect="1"/>
          </p:cNvPicPr>
          <p:nvPr/>
        </p:nvPicPr>
        <p:blipFill>
          <a:blip r:embed="rId3"/>
          <a:stretch>
            <a:fillRect/>
          </a:stretch>
        </p:blipFill>
        <p:spPr>
          <a:xfrm>
            <a:off x="5256965" y="4407571"/>
            <a:ext cx="2851613" cy="1403578"/>
          </a:xfrm>
          <a:prstGeom prst="rect">
            <a:avLst/>
          </a:prstGeom>
        </p:spPr>
      </p:pic>
      <p:pic>
        <p:nvPicPr>
          <p:cNvPr id="31" name="Picture 30">
            <a:extLst>
              <a:ext uri="{FF2B5EF4-FFF2-40B4-BE49-F238E27FC236}">
                <a16:creationId xmlns:a16="http://schemas.microsoft.com/office/drawing/2014/main" id="{35241DDC-4BC6-454A-BA1B-AAC554AE681E}"/>
              </a:ext>
            </a:extLst>
          </p:cNvPr>
          <p:cNvPicPr>
            <a:picLocks noChangeAspect="1"/>
          </p:cNvPicPr>
          <p:nvPr/>
        </p:nvPicPr>
        <p:blipFill>
          <a:blip r:embed="rId16"/>
          <a:stretch>
            <a:fillRect/>
          </a:stretch>
        </p:blipFill>
        <p:spPr>
          <a:xfrm>
            <a:off x="3696379" y="4859033"/>
            <a:ext cx="1514059" cy="361950"/>
          </a:xfrm>
          <a:prstGeom prst="rect">
            <a:avLst/>
          </a:prstGeom>
        </p:spPr>
      </p:pic>
      <p:sp>
        <p:nvSpPr>
          <p:cNvPr id="32" name="Rectangle 31">
            <a:extLst>
              <a:ext uri="{FF2B5EF4-FFF2-40B4-BE49-F238E27FC236}">
                <a16:creationId xmlns:a16="http://schemas.microsoft.com/office/drawing/2014/main" id="{39D2D821-AC20-4056-B571-A3E9B42FFBB5}"/>
              </a:ext>
            </a:extLst>
          </p:cNvPr>
          <p:cNvSpPr/>
          <p:nvPr/>
        </p:nvSpPr>
        <p:spPr>
          <a:xfrm>
            <a:off x="4141102" y="4954889"/>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B1FC4A64-0762-432C-8DBE-EF2635AE9AF5}"/>
              </a:ext>
            </a:extLst>
          </p:cNvPr>
          <p:cNvPicPr>
            <a:picLocks noChangeAspect="1"/>
          </p:cNvPicPr>
          <p:nvPr/>
        </p:nvPicPr>
        <p:blipFill>
          <a:blip r:embed="rId17"/>
          <a:stretch>
            <a:fillRect/>
          </a:stretch>
        </p:blipFill>
        <p:spPr>
          <a:xfrm>
            <a:off x="5210438" y="3492785"/>
            <a:ext cx="1457325" cy="809625"/>
          </a:xfrm>
          <a:prstGeom prst="rect">
            <a:avLst/>
          </a:prstGeom>
        </p:spPr>
      </p:pic>
      <p:sp>
        <p:nvSpPr>
          <p:cNvPr id="34" name="Rectangle 33">
            <a:extLst>
              <a:ext uri="{FF2B5EF4-FFF2-40B4-BE49-F238E27FC236}">
                <a16:creationId xmlns:a16="http://schemas.microsoft.com/office/drawing/2014/main" id="{81DD08C7-8B71-432B-A985-2E54343C308E}"/>
              </a:ext>
            </a:extLst>
          </p:cNvPr>
          <p:cNvSpPr/>
          <p:nvPr/>
        </p:nvSpPr>
        <p:spPr>
          <a:xfrm>
            <a:off x="5223331" y="3516712"/>
            <a:ext cx="195301"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06844116-112C-46E7-B8B6-4E1EB71CE44D}"/>
              </a:ext>
            </a:extLst>
          </p:cNvPr>
          <p:cNvSpPr/>
          <p:nvPr/>
        </p:nvSpPr>
        <p:spPr>
          <a:xfrm>
            <a:off x="5210438" y="3492785"/>
            <a:ext cx="1495425" cy="82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E3F3853D-6410-4F13-B698-BF66A3A0ACCB}"/>
              </a:ext>
            </a:extLst>
          </p:cNvPr>
          <p:cNvSpPr/>
          <p:nvPr/>
        </p:nvSpPr>
        <p:spPr>
          <a:xfrm>
            <a:off x="5223331" y="4407571"/>
            <a:ext cx="2885247" cy="149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38292326-710A-4B3D-B4EB-2F3F987A0D3B}"/>
              </a:ext>
            </a:extLst>
          </p:cNvPr>
          <p:cNvPicPr>
            <a:picLocks noChangeAspect="1"/>
          </p:cNvPicPr>
          <p:nvPr/>
        </p:nvPicPr>
        <p:blipFill>
          <a:blip r:embed="rId18"/>
          <a:stretch>
            <a:fillRect/>
          </a:stretch>
        </p:blipFill>
        <p:spPr>
          <a:xfrm>
            <a:off x="9287563" y="2657787"/>
            <a:ext cx="326328" cy="1364644"/>
          </a:xfrm>
          <a:prstGeom prst="rect">
            <a:avLst/>
          </a:prstGeom>
        </p:spPr>
      </p:pic>
      <p:sp>
        <p:nvSpPr>
          <p:cNvPr id="38" name="Rectangle 37">
            <a:extLst>
              <a:ext uri="{FF2B5EF4-FFF2-40B4-BE49-F238E27FC236}">
                <a16:creationId xmlns:a16="http://schemas.microsoft.com/office/drawing/2014/main" id="{748FF704-DEFB-4E38-B617-8E35158EA166}"/>
              </a:ext>
            </a:extLst>
          </p:cNvPr>
          <p:cNvSpPr/>
          <p:nvPr/>
        </p:nvSpPr>
        <p:spPr>
          <a:xfrm>
            <a:off x="9353790" y="3421310"/>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F2E69085-DCA8-457D-A484-E6A10663E035}"/>
              </a:ext>
            </a:extLst>
          </p:cNvPr>
          <p:cNvPicPr>
            <a:picLocks noChangeAspect="1"/>
          </p:cNvPicPr>
          <p:nvPr/>
        </p:nvPicPr>
        <p:blipFill>
          <a:blip r:embed="rId19"/>
          <a:stretch>
            <a:fillRect/>
          </a:stretch>
        </p:blipFill>
        <p:spPr>
          <a:xfrm>
            <a:off x="5890797" y="2649823"/>
            <a:ext cx="3733800" cy="3276600"/>
          </a:xfrm>
          <a:prstGeom prst="rect">
            <a:avLst/>
          </a:prstGeom>
        </p:spPr>
      </p:pic>
      <p:sp>
        <p:nvSpPr>
          <p:cNvPr id="40" name="Rectangle: Rounded Corners 39">
            <a:extLst>
              <a:ext uri="{FF2B5EF4-FFF2-40B4-BE49-F238E27FC236}">
                <a16:creationId xmlns:a16="http://schemas.microsoft.com/office/drawing/2014/main" id="{E89DAE8D-E3A9-438E-836A-30F7B2545052}"/>
              </a:ext>
            </a:extLst>
          </p:cNvPr>
          <p:cNvSpPr/>
          <p:nvPr/>
        </p:nvSpPr>
        <p:spPr>
          <a:xfrm>
            <a:off x="3663219" y="5837978"/>
            <a:ext cx="2225694"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Add data from living atlas</a:t>
            </a:r>
            <a:endParaRPr lang="en-AU" sz="1200" b="1">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39A4A5F9-74EB-4F4F-AC5B-E7F09A56C4E4}"/>
              </a:ext>
            </a:extLst>
          </p:cNvPr>
          <p:cNvSpPr txBox="1"/>
          <p:nvPr/>
        </p:nvSpPr>
        <p:spPr>
          <a:xfrm>
            <a:off x="773565" y="921952"/>
            <a:ext cx="8835800" cy="261610"/>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Bookmarks are useful to go back to any point in the project.</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23973175"/>
      </p:ext>
    </p:extLst>
  </p:cSld>
  <p:clrMapOvr>
    <a:masterClrMapping/>
  </p:clrMapOvr>
  <mc:AlternateContent xmlns:mc="http://schemas.openxmlformats.org/markup-compatibility/2006" xmlns:p14="http://schemas.microsoft.com/office/powerpoint/2010/main">
    <mc:Choice Requires="p14">
      <p:transition spd="slow" p14:dur="2000" advTm="99093"/>
    </mc:Choice>
    <mc:Fallback xmlns="">
      <p:transition spd="slow" advTm="990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anim calcmode="lin" valueType="num">
                                      <p:cBhvr>
                                        <p:cTn id="25" dur="2000" fill="hold"/>
                                        <p:tgtEl>
                                          <p:spTgt spid="7"/>
                                        </p:tgtEl>
                                        <p:attrNameLst>
                                          <p:attrName>ppt_w</p:attrName>
                                        </p:attrNameLst>
                                      </p:cBhvr>
                                      <p:tavLst>
                                        <p:tav tm="0" fmla="#ppt_w*sin(2.5*pi*$)">
                                          <p:val>
                                            <p:fltVal val="0"/>
                                          </p:val>
                                        </p:tav>
                                        <p:tav tm="100000">
                                          <p:val>
                                            <p:fltVal val="1"/>
                                          </p:val>
                                        </p:tav>
                                      </p:tavLst>
                                    </p:anim>
                                    <p:anim calcmode="lin" valueType="num">
                                      <p:cBhvr>
                                        <p:cTn id="2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000"/>
                                        <p:tgtEl>
                                          <p:spTgt spid="9"/>
                                        </p:tgtEl>
                                      </p:cBhvr>
                                    </p:animEffect>
                                    <p:anim calcmode="lin" valueType="num">
                                      <p:cBhvr>
                                        <p:cTn id="37" dur="2000" fill="hold"/>
                                        <p:tgtEl>
                                          <p:spTgt spid="9"/>
                                        </p:tgtEl>
                                        <p:attrNameLst>
                                          <p:attrName>ppt_w</p:attrName>
                                        </p:attrNameLst>
                                      </p:cBhvr>
                                      <p:tavLst>
                                        <p:tav tm="0" fmla="#ppt_w*sin(2.5*pi*$)">
                                          <p:val>
                                            <p:fltVal val="0"/>
                                          </p:val>
                                        </p:tav>
                                        <p:tav tm="100000">
                                          <p:val>
                                            <p:fltVal val="1"/>
                                          </p:val>
                                        </p:tav>
                                      </p:tavLst>
                                    </p:anim>
                                    <p:anim calcmode="lin" valueType="num">
                                      <p:cBhvr>
                                        <p:cTn id="38"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2000"/>
                                        <p:tgtEl>
                                          <p:spTgt spid="13"/>
                                        </p:tgtEl>
                                      </p:cBhvr>
                                    </p:animEffect>
                                    <p:anim calcmode="lin" valueType="num">
                                      <p:cBhvr>
                                        <p:cTn id="59" dur="2000" fill="hold"/>
                                        <p:tgtEl>
                                          <p:spTgt spid="13"/>
                                        </p:tgtEl>
                                        <p:attrNameLst>
                                          <p:attrName>ppt_w</p:attrName>
                                        </p:attrNameLst>
                                      </p:cBhvr>
                                      <p:tavLst>
                                        <p:tav tm="0" fmla="#ppt_w*sin(2.5*pi*$)">
                                          <p:val>
                                            <p:fltVal val="0"/>
                                          </p:val>
                                        </p:tav>
                                        <p:tav tm="100000">
                                          <p:val>
                                            <p:fltVal val="1"/>
                                          </p:val>
                                        </p:tav>
                                      </p:tavLst>
                                    </p:anim>
                                    <p:anim calcmode="lin" valueType="num">
                                      <p:cBhvr>
                                        <p:cTn id="6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2000"/>
                                        <p:tgtEl>
                                          <p:spTgt spid="16"/>
                                        </p:tgtEl>
                                      </p:cBhvr>
                                    </p:animEffect>
                                    <p:anim calcmode="lin" valueType="num">
                                      <p:cBhvr>
                                        <p:cTn id="76" dur="2000" fill="hold"/>
                                        <p:tgtEl>
                                          <p:spTgt spid="16"/>
                                        </p:tgtEl>
                                        <p:attrNameLst>
                                          <p:attrName>ppt_w</p:attrName>
                                        </p:attrNameLst>
                                      </p:cBhvr>
                                      <p:tavLst>
                                        <p:tav tm="0" fmla="#ppt_w*sin(2.5*pi*$)">
                                          <p:val>
                                            <p:fltVal val="0"/>
                                          </p:val>
                                        </p:tav>
                                        <p:tav tm="100000">
                                          <p:val>
                                            <p:fltVal val="1"/>
                                          </p:val>
                                        </p:tav>
                                      </p:tavLst>
                                    </p:anim>
                                    <p:anim calcmode="lin" valueType="num">
                                      <p:cBhvr>
                                        <p:cTn id="7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2000"/>
                                        <p:tgtEl>
                                          <p:spTgt spid="17"/>
                                        </p:tgtEl>
                                      </p:cBhvr>
                                    </p:animEffect>
                                    <p:anim calcmode="lin" valueType="num">
                                      <p:cBhvr>
                                        <p:cTn id="83" dur="2000" fill="hold"/>
                                        <p:tgtEl>
                                          <p:spTgt spid="17"/>
                                        </p:tgtEl>
                                        <p:attrNameLst>
                                          <p:attrName>ppt_w</p:attrName>
                                        </p:attrNameLst>
                                      </p:cBhvr>
                                      <p:tavLst>
                                        <p:tav tm="0" fmla="#ppt_w*sin(2.5*pi*$)">
                                          <p:val>
                                            <p:fltVal val="0"/>
                                          </p:val>
                                        </p:tav>
                                        <p:tav tm="100000">
                                          <p:val>
                                            <p:fltVal val="1"/>
                                          </p:val>
                                        </p:tav>
                                      </p:tavLst>
                                    </p:anim>
                                    <p:anim calcmode="lin" valueType="num">
                                      <p:cBhvr>
                                        <p:cTn id="8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500"/>
                                        <p:tgtEl>
                                          <p:spTgt spid="2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2000"/>
                                        <p:tgtEl>
                                          <p:spTgt spid="23"/>
                                        </p:tgtEl>
                                      </p:cBhvr>
                                    </p:animEffect>
                                    <p:anim calcmode="lin" valueType="num">
                                      <p:cBhvr>
                                        <p:cTn id="115" dur="2000" fill="hold"/>
                                        <p:tgtEl>
                                          <p:spTgt spid="23"/>
                                        </p:tgtEl>
                                        <p:attrNameLst>
                                          <p:attrName>ppt_w</p:attrName>
                                        </p:attrNameLst>
                                      </p:cBhvr>
                                      <p:tavLst>
                                        <p:tav tm="0" fmla="#ppt_w*sin(2.5*pi*$)">
                                          <p:val>
                                            <p:fltVal val="0"/>
                                          </p:val>
                                        </p:tav>
                                        <p:tav tm="100000">
                                          <p:val>
                                            <p:fltVal val="1"/>
                                          </p:val>
                                        </p:tav>
                                      </p:tavLst>
                                    </p:anim>
                                    <p:anim calcmode="lin" valueType="num">
                                      <p:cBhvr>
                                        <p:cTn id="1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fade">
                                      <p:cBhvr>
                                        <p:cTn id="121" dur="500"/>
                                        <p:tgtEl>
                                          <p:spTgt spid="2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fade">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fade">
                                      <p:cBhvr>
                                        <p:cTn id="136" dur="500"/>
                                        <p:tgtEl>
                                          <p:spTgt spid="27"/>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fade">
                                      <p:cBhvr>
                                        <p:cTn id="141" dur="500"/>
                                        <p:tgtEl>
                                          <p:spTgt spid="28"/>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500"/>
                                        <p:tgtEl>
                                          <p:spTgt spid="29"/>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500"/>
                                        <p:tgtEl>
                                          <p:spTgt spid="30"/>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500"/>
                                        <p:tgtEl>
                                          <p:spTgt spid="36"/>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31"/>
                                        </p:tgtEl>
                                        <p:attrNameLst>
                                          <p:attrName>style.visibility</p:attrName>
                                        </p:attrNameLst>
                                      </p:cBhvr>
                                      <p:to>
                                        <p:strVal val="visible"/>
                                      </p:to>
                                    </p:set>
                                    <p:animEffect transition="in" filter="fade">
                                      <p:cBhvr>
                                        <p:cTn id="161" dur="500"/>
                                        <p:tgtEl>
                                          <p:spTgt spid="31"/>
                                        </p:tgtEl>
                                      </p:cBhvr>
                                    </p:animEffect>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2"/>
                                        </p:tgtEl>
                                        <p:attrNameLst>
                                          <p:attrName>style.visibility</p:attrName>
                                        </p:attrNameLst>
                                      </p:cBhvr>
                                      <p:to>
                                        <p:strVal val="visible"/>
                                      </p:to>
                                    </p:set>
                                    <p:animEffect transition="in" filter="fade">
                                      <p:cBhvr>
                                        <p:cTn id="166" dur="2000"/>
                                        <p:tgtEl>
                                          <p:spTgt spid="32"/>
                                        </p:tgtEl>
                                      </p:cBhvr>
                                    </p:animEffect>
                                    <p:anim calcmode="lin" valueType="num">
                                      <p:cBhvr>
                                        <p:cTn id="167" dur="2000" fill="hold"/>
                                        <p:tgtEl>
                                          <p:spTgt spid="32"/>
                                        </p:tgtEl>
                                        <p:attrNameLst>
                                          <p:attrName>ppt_w</p:attrName>
                                        </p:attrNameLst>
                                      </p:cBhvr>
                                      <p:tavLst>
                                        <p:tav tm="0" fmla="#ppt_w*sin(2.5*pi*$)">
                                          <p:val>
                                            <p:fltVal val="0"/>
                                          </p:val>
                                        </p:tav>
                                        <p:tav tm="100000">
                                          <p:val>
                                            <p:fltVal val="1"/>
                                          </p:val>
                                        </p:tav>
                                      </p:tavLst>
                                    </p:anim>
                                    <p:anim calcmode="lin" valueType="num">
                                      <p:cBhvr>
                                        <p:cTn id="16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3"/>
                                        </p:tgtEl>
                                        <p:attrNameLst>
                                          <p:attrName>style.visibility</p:attrName>
                                        </p:attrNameLst>
                                      </p:cBhvr>
                                      <p:to>
                                        <p:strVal val="visible"/>
                                      </p:to>
                                    </p:set>
                                    <p:animEffect transition="in" filter="fade">
                                      <p:cBhvr>
                                        <p:cTn id="173" dur="500"/>
                                        <p:tgtEl>
                                          <p:spTgt spid="33"/>
                                        </p:tgtEl>
                                      </p:cBhvr>
                                    </p:animEffect>
                                  </p:childTnLst>
                                </p:cTn>
                              </p:par>
                            </p:childTnLst>
                          </p:cTn>
                        </p:par>
                      </p:childTnLst>
                    </p:cTn>
                  </p:par>
                  <p:par>
                    <p:cTn id="174" fill="hold">
                      <p:stCondLst>
                        <p:cond delay="indefinite"/>
                      </p:stCondLst>
                      <p:childTnLst>
                        <p:par>
                          <p:cTn id="175" fill="hold">
                            <p:stCondLst>
                              <p:cond delay="0"/>
                            </p:stCondLst>
                            <p:childTnLst>
                              <p:par>
                                <p:cTn id="176" presetID="45" presetClass="entr" presetSubtype="0" fill="hold" grpId="0" nodeType="clickEffect">
                                  <p:stCondLst>
                                    <p:cond delay="0"/>
                                  </p:stCondLst>
                                  <p:childTnLst>
                                    <p:set>
                                      <p:cBhvr>
                                        <p:cTn id="177" dur="1" fill="hold">
                                          <p:stCondLst>
                                            <p:cond delay="0"/>
                                          </p:stCondLst>
                                        </p:cTn>
                                        <p:tgtEl>
                                          <p:spTgt spid="34"/>
                                        </p:tgtEl>
                                        <p:attrNameLst>
                                          <p:attrName>style.visibility</p:attrName>
                                        </p:attrNameLst>
                                      </p:cBhvr>
                                      <p:to>
                                        <p:strVal val="visible"/>
                                      </p:to>
                                    </p:set>
                                    <p:animEffect transition="in" filter="fade">
                                      <p:cBhvr>
                                        <p:cTn id="178" dur="2000"/>
                                        <p:tgtEl>
                                          <p:spTgt spid="34"/>
                                        </p:tgtEl>
                                      </p:cBhvr>
                                    </p:animEffect>
                                    <p:anim calcmode="lin" valueType="num">
                                      <p:cBhvr>
                                        <p:cTn id="179" dur="2000" fill="hold"/>
                                        <p:tgtEl>
                                          <p:spTgt spid="34"/>
                                        </p:tgtEl>
                                        <p:attrNameLst>
                                          <p:attrName>ppt_w</p:attrName>
                                        </p:attrNameLst>
                                      </p:cBhvr>
                                      <p:tavLst>
                                        <p:tav tm="0" fmla="#ppt_w*sin(2.5*pi*$)">
                                          <p:val>
                                            <p:fltVal val="0"/>
                                          </p:val>
                                        </p:tav>
                                        <p:tav tm="100000">
                                          <p:val>
                                            <p:fltVal val="1"/>
                                          </p:val>
                                        </p:tav>
                                      </p:tavLst>
                                    </p:anim>
                                    <p:anim calcmode="lin" valueType="num">
                                      <p:cBhvr>
                                        <p:cTn id="18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35"/>
                                        </p:tgtEl>
                                        <p:attrNameLst>
                                          <p:attrName>style.visibility</p:attrName>
                                        </p:attrNameLst>
                                      </p:cBhvr>
                                      <p:to>
                                        <p:strVal val="visible"/>
                                      </p:to>
                                    </p:set>
                                    <p:animEffect transition="in" filter="fade">
                                      <p:cBhvr>
                                        <p:cTn id="185" dur="500"/>
                                        <p:tgtEl>
                                          <p:spTgt spid="35"/>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37"/>
                                        </p:tgtEl>
                                        <p:attrNameLst>
                                          <p:attrName>style.visibility</p:attrName>
                                        </p:attrNameLst>
                                      </p:cBhvr>
                                      <p:to>
                                        <p:strVal val="visible"/>
                                      </p:to>
                                    </p:set>
                                    <p:animEffect transition="in" filter="fade">
                                      <p:cBhvr>
                                        <p:cTn id="190" dur="500"/>
                                        <p:tgtEl>
                                          <p:spTgt spid="37"/>
                                        </p:tgtEl>
                                      </p:cBhvr>
                                    </p:animEffect>
                                  </p:childTnLst>
                                </p:cTn>
                              </p:par>
                            </p:childTnLst>
                          </p:cTn>
                        </p:par>
                      </p:childTnLst>
                    </p:cTn>
                  </p:par>
                  <p:par>
                    <p:cTn id="191" fill="hold">
                      <p:stCondLst>
                        <p:cond delay="indefinite"/>
                      </p:stCondLst>
                      <p:childTnLst>
                        <p:par>
                          <p:cTn id="192" fill="hold">
                            <p:stCondLst>
                              <p:cond delay="0"/>
                            </p:stCondLst>
                            <p:childTnLst>
                              <p:par>
                                <p:cTn id="193" presetID="45" presetClass="entr" presetSubtype="0" fill="hold" grpId="0" nodeType="clickEffect">
                                  <p:stCondLst>
                                    <p:cond delay="0"/>
                                  </p:stCondLst>
                                  <p:childTnLst>
                                    <p:set>
                                      <p:cBhvr>
                                        <p:cTn id="194" dur="1" fill="hold">
                                          <p:stCondLst>
                                            <p:cond delay="0"/>
                                          </p:stCondLst>
                                        </p:cTn>
                                        <p:tgtEl>
                                          <p:spTgt spid="38"/>
                                        </p:tgtEl>
                                        <p:attrNameLst>
                                          <p:attrName>style.visibility</p:attrName>
                                        </p:attrNameLst>
                                      </p:cBhvr>
                                      <p:to>
                                        <p:strVal val="visible"/>
                                      </p:to>
                                    </p:set>
                                    <p:animEffect transition="in" filter="fade">
                                      <p:cBhvr>
                                        <p:cTn id="195" dur="2000"/>
                                        <p:tgtEl>
                                          <p:spTgt spid="38"/>
                                        </p:tgtEl>
                                      </p:cBhvr>
                                    </p:animEffect>
                                    <p:anim calcmode="lin" valueType="num">
                                      <p:cBhvr>
                                        <p:cTn id="196" dur="2000" fill="hold"/>
                                        <p:tgtEl>
                                          <p:spTgt spid="38"/>
                                        </p:tgtEl>
                                        <p:attrNameLst>
                                          <p:attrName>ppt_w</p:attrName>
                                        </p:attrNameLst>
                                      </p:cBhvr>
                                      <p:tavLst>
                                        <p:tav tm="0" fmla="#ppt_w*sin(2.5*pi*$)">
                                          <p:val>
                                            <p:fltVal val="0"/>
                                          </p:val>
                                        </p:tav>
                                        <p:tav tm="100000">
                                          <p:val>
                                            <p:fltVal val="1"/>
                                          </p:val>
                                        </p:tav>
                                      </p:tavLst>
                                    </p:anim>
                                    <p:anim calcmode="lin" valueType="num">
                                      <p:cBhvr>
                                        <p:cTn id="197"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9"/>
                                        </p:tgtEl>
                                        <p:attrNameLst>
                                          <p:attrName>style.visibility</p:attrName>
                                        </p:attrNameLst>
                                      </p:cBhvr>
                                      <p:to>
                                        <p:strVal val="visible"/>
                                      </p:to>
                                    </p:set>
                                    <p:animEffect transition="in" filter="fade">
                                      <p:cBhvr>
                                        <p:cTn id="202" dur="500"/>
                                        <p:tgtEl>
                                          <p:spTgt spid="39"/>
                                        </p:tgtEl>
                                      </p:cBhvr>
                                    </p:animEffect>
                                  </p:childTnLst>
                                </p:cTn>
                              </p:par>
                            </p:childTnLst>
                          </p:cTn>
                        </p:par>
                      </p:childTnLst>
                    </p:cTn>
                  </p:par>
                  <p:par>
                    <p:cTn id="203" fill="hold">
                      <p:stCondLst>
                        <p:cond delay="indefinite"/>
                      </p:stCondLst>
                      <p:childTnLst>
                        <p:par>
                          <p:cTn id="204" fill="hold">
                            <p:stCondLst>
                              <p:cond delay="0"/>
                            </p:stCondLst>
                            <p:childTnLst>
                              <p:par>
                                <p:cTn id="205" presetID="14" presetClass="entr" presetSubtype="10" fill="hold" grpId="0" nodeType="clickEffect">
                                  <p:stCondLst>
                                    <p:cond delay="0"/>
                                  </p:stCondLst>
                                  <p:childTnLst>
                                    <p:set>
                                      <p:cBhvr>
                                        <p:cTn id="206" dur="1" fill="hold">
                                          <p:stCondLst>
                                            <p:cond delay="0"/>
                                          </p:stCondLst>
                                        </p:cTn>
                                        <p:tgtEl>
                                          <p:spTgt spid="40"/>
                                        </p:tgtEl>
                                        <p:attrNameLst>
                                          <p:attrName>style.visibility</p:attrName>
                                        </p:attrNameLst>
                                      </p:cBhvr>
                                      <p:to>
                                        <p:strVal val="visible"/>
                                      </p:to>
                                    </p:set>
                                    <p:animEffect transition="in" filter="randombar(horizontal)">
                                      <p:cBhvr>
                                        <p:cTn id="20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animBg="1"/>
      <p:bldP spid="16" grpId="0" animBg="1"/>
      <p:bldP spid="17" grpId="0" animBg="1"/>
      <p:bldP spid="23" grpId="0" animBg="1"/>
      <p:bldP spid="32" grpId="0" animBg="1"/>
      <p:bldP spid="34" grpId="0" animBg="1"/>
      <p:bldP spid="35" grpId="0" animBg="1"/>
      <p:bldP spid="36" grpId="0" animBg="1"/>
      <p:bldP spid="38"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data from living atlas</a:t>
            </a:r>
          </a:p>
        </p:txBody>
      </p:sp>
      <p:sp>
        <p:nvSpPr>
          <p:cNvPr id="7" name="TextBox 6">
            <a:extLst>
              <a:ext uri="{FF2B5EF4-FFF2-40B4-BE49-F238E27FC236}">
                <a16:creationId xmlns:a16="http://schemas.microsoft.com/office/drawing/2014/main" id="{80F8A5A8-22B9-41DC-91A6-0EF54C9E6277}"/>
              </a:ext>
            </a:extLst>
          </p:cNvPr>
          <p:cNvSpPr txBox="1"/>
          <p:nvPr/>
        </p:nvSpPr>
        <p:spPr>
          <a:xfrm>
            <a:off x="914400" y="5053693"/>
            <a:ext cx="2735036"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Add a world ecological data layer.</a:t>
            </a:r>
          </a:p>
          <a:p>
            <a:pPr marL="228600" indent="-228600" algn="l">
              <a:buAutoNum type="arabicPeriod"/>
            </a:pPr>
            <a:r>
              <a:rPr lang="en-US" sz="1100">
                <a:latin typeface="Calibri" panose="020F0502020204030204" pitchFamily="34" charset="0"/>
                <a:cs typeface="Calibri" panose="020F0502020204030204" pitchFamily="34" charset="0"/>
              </a:rPr>
              <a:t>Zoom to various places.</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9CC02BF-8706-444B-A062-EFCC63F63682}"/>
              </a:ext>
            </a:extLst>
          </p:cNvPr>
          <p:cNvPicPr>
            <a:picLocks noChangeAspect="1"/>
          </p:cNvPicPr>
          <p:nvPr/>
        </p:nvPicPr>
        <p:blipFill>
          <a:blip r:embed="rId3"/>
          <a:stretch>
            <a:fillRect/>
          </a:stretch>
        </p:blipFill>
        <p:spPr>
          <a:xfrm>
            <a:off x="914400" y="1251177"/>
            <a:ext cx="3867150" cy="371475"/>
          </a:xfrm>
          <a:prstGeom prst="rect">
            <a:avLst/>
          </a:prstGeom>
        </p:spPr>
      </p:pic>
      <p:sp>
        <p:nvSpPr>
          <p:cNvPr id="8" name="Rectangle 7">
            <a:extLst>
              <a:ext uri="{FF2B5EF4-FFF2-40B4-BE49-F238E27FC236}">
                <a16:creationId xmlns:a16="http://schemas.microsoft.com/office/drawing/2014/main" id="{3EDAE146-E181-4D84-9AAE-13D8645C4A25}"/>
              </a:ext>
            </a:extLst>
          </p:cNvPr>
          <p:cNvSpPr/>
          <p:nvPr/>
        </p:nvSpPr>
        <p:spPr>
          <a:xfrm>
            <a:off x="1481954" y="1338110"/>
            <a:ext cx="195301"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5148461A-D402-4E39-AC78-78C11E1306AD}"/>
              </a:ext>
            </a:extLst>
          </p:cNvPr>
          <p:cNvPicPr>
            <a:picLocks noChangeAspect="1"/>
          </p:cNvPicPr>
          <p:nvPr/>
        </p:nvPicPr>
        <p:blipFill>
          <a:blip r:embed="rId4"/>
          <a:stretch>
            <a:fillRect/>
          </a:stretch>
        </p:blipFill>
        <p:spPr>
          <a:xfrm>
            <a:off x="914401" y="1709585"/>
            <a:ext cx="3867150" cy="1956400"/>
          </a:xfrm>
          <a:prstGeom prst="rect">
            <a:avLst/>
          </a:prstGeom>
        </p:spPr>
      </p:pic>
      <p:sp>
        <p:nvSpPr>
          <p:cNvPr id="9" name="Rectangle 8">
            <a:extLst>
              <a:ext uri="{FF2B5EF4-FFF2-40B4-BE49-F238E27FC236}">
                <a16:creationId xmlns:a16="http://schemas.microsoft.com/office/drawing/2014/main" id="{032E54E9-E55E-45FE-AFF4-0D94A44339FB}"/>
              </a:ext>
            </a:extLst>
          </p:cNvPr>
          <p:cNvSpPr/>
          <p:nvPr/>
        </p:nvSpPr>
        <p:spPr>
          <a:xfrm>
            <a:off x="2228344" y="2646965"/>
            <a:ext cx="1110849" cy="7738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7450353B-3D8D-4DD6-BA7C-325AD6C435BF}"/>
              </a:ext>
            </a:extLst>
          </p:cNvPr>
          <p:cNvPicPr>
            <a:picLocks noChangeAspect="1"/>
          </p:cNvPicPr>
          <p:nvPr/>
        </p:nvPicPr>
        <p:blipFill>
          <a:blip r:embed="rId5"/>
          <a:stretch>
            <a:fillRect/>
          </a:stretch>
        </p:blipFill>
        <p:spPr>
          <a:xfrm>
            <a:off x="2197894" y="2613686"/>
            <a:ext cx="1174384" cy="815313"/>
          </a:xfrm>
          <a:prstGeom prst="rect">
            <a:avLst/>
          </a:prstGeom>
        </p:spPr>
      </p:pic>
      <p:sp>
        <p:nvSpPr>
          <p:cNvPr id="11" name="Rectangle 10">
            <a:extLst>
              <a:ext uri="{FF2B5EF4-FFF2-40B4-BE49-F238E27FC236}">
                <a16:creationId xmlns:a16="http://schemas.microsoft.com/office/drawing/2014/main" id="{20070AF9-6834-4DD5-9020-E00D5CBA1C36}"/>
              </a:ext>
            </a:extLst>
          </p:cNvPr>
          <p:cNvSpPr/>
          <p:nvPr/>
        </p:nvSpPr>
        <p:spPr>
          <a:xfrm>
            <a:off x="3117799" y="3173221"/>
            <a:ext cx="214831"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763AB7CF-886B-4E3E-B676-08EEA3AA44D4}"/>
              </a:ext>
            </a:extLst>
          </p:cNvPr>
          <p:cNvPicPr>
            <a:picLocks noChangeAspect="1"/>
          </p:cNvPicPr>
          <p:nvPr/>
        </p:nvPicPr>
        <p:blipFill>
          <a:blip r:embed="rId6"/>
          <a:stretch>
            <a:fillRect/>
          </a:stretch>
        </p:blipFill>
        <p:spPr>
          <a:xfrm>
            <a:off x="4867955" y="1251177"/>
            <a:ext cx="2714050" cy="2414808"/>
          </a:xfrm>
          <a:prstGeom prst="rect">
            <a:avLst/>
          </a:prstGeom>
        </p:spPr>
      </p:pic>
      <p:pic>
        <p:nvPicPr>
          <p:cNvPr id="13" name="Picture 12">
            <a:extLst>
              <a:ext uri="{FF2B5EF4-FFF2-40B4-BE49-F238E27FC236}">
                <a16:creationId xmlns:a16="http://schemas.microsoft.com/office/drawing/2014/main" id="{60F7105E-8EBB-434C-B442-8AF05A5B8756}"/>
              </a:ext>
            </a:extLst>
          </p:cNvPr>
          <p:cNvPicPr>
            <a:picLocks noChangeAspect="1"/>
          </p:cNvPicPr>
          <p:nvPr/>
        </p:nvPicPr>
        <p:blipFill>
          <a:blip r:embed="rId7"/>
          <a:stretch>
            <a:fillRect/>
          </a:stretch>
        </p:blipFill>
        <p:spPr>
          <a:xfrm>
            <a:off x="7682785" y="1251177"/>
            <a:ext cx="2129424" cy="273504"/>
          </a:xfrm>
          <a:prstGeom prst="rect">
            <a:avLst/>
          </a:prstGeom>
        </p:spPr>
      </p:pic>
      <p:pic>
        <p:nvPicPr>
          <p:cNvPr id="15" name="Picture 14">
            <a:extLst>
              <a:ext uri="{FF2B5EF4-FFF2-40B4-BE49-F238E27FC236}">
                <a16:creationId xmlns:a16="http://schemas.microsoft.com/office/drawing/2014/main" id="{1C432742-89E7-4EC2-8C28-6FE5323CD7A4}"/>
              </a:ext>
            </a:extLst>
          </p:cNvPr>
          <p:cNvPicPr>
            <a:picLocks noChangeAspect="1"/>
          </p:cNvPicPr>
          <p:nvPr/>
        </p:nvPicPr>
        <p:blipFill>
          <a:blip r:embed="rId8"/>
          <a:stretch>
            <a:fillRect/>
          </a:stretch>
        </p:blipFill>
        <p:spPr>
          <a:xfrm>
            <a:off x="4867953" y="1258413"/>
            <a:ext cx="2714049" cy="2387129"/>
          </a:xfrm>
          <a:prstGeom prst="rect">
            <a:avLst/>
          </a:prstGeom>
        </p:spPr>
      </p:pic>
      <p:pic>
        <p:nvPicPr>
          <p:cNvPr id="16" name="Picture 15">
            <a:extLst>
              <a:ext uri="{FF2B5EF4-FFF2-40B4-BE49-F238E27FC236}">
                <a16:creationId xmlns:a16="http://schemas.microsoft.com/office/drawing/2014/main" id="{89606601-1EA3-4393-B3F5-1115997D41D8}"/>
              </a:ext>
            </a:extLst>
          </p:cNvPr>
          <p:cNvPicPr>
            <a:picLocks noChangeAspect="1"/>
          </p:cNvPicPr>
          <p:nvPr/>
        </p:nvPicPr>
        <p:blipFill>
          <a:blip r:embed="rId9"/>
          <a:stretch>
            <a:fillRect/>
          </a:stretch>
        </p:blipFill>
        <p:spPr>
          <a:xfrm>
            <a:off x="7682785" y="1557981"/>
            <a:ext cx="2129424" cy="279162"/>
          </a:xfrm>
          <a:prstGeom prst="rect">
            <a:avLst/>
          </a:prstGeom>
        </p:spPr>
      </p:pic>
      <p:pic>
        <p:nvPicPr>
          <p:cNvPr id="17" name="Picture 16">
            <a:extLst>
              <a:ext uri="{FF2B5EF4-FFF2-40B4-BE49-F238E27FC236}">
                <a16:creationId xmlns:a16="http://schemas.microsoft.com/office/drawing/2014/main" id="{DEB6E77F-F362-4FB3-8A0A-DAF13080A93F}"/>
              </a:ext>
            </a:extLst>
          </p:cNvPr>
          <p:cNvPicPr>
            <a:picLocks noChangeAspect="1"/>
          </p:cNvPicPr>
          <p:nvPr/>
        </p:nvPicPr>
        <p:blipFill>
          <a:blip r:embed="rId10"/>
          <a:stretch>
            <a:fillRect/>
          </a:stretch>
        </p:blipFill>
        <p:spPr>
          <a:xfrm>
            <a:off x="4842014" y="1258413"/>
            <a:ext cx="2714049" cy="2387129"/>
          </a:xfrm>
          <a:prstGeom prst="rect">
            <a:avLst/>
          </a:prstGeom>
        </p:spPr>
      </p:pic>
      <p:pic>
        <p:nvPicPr>
          <p:cNvPr id="18" name="Picture 17">
            <a:extLst>
              <a:ext uri="{FF2B5EF4-FFF2-40B4-BE49-F238E27FC236}">
                <a16:creationId xmlns:a16="http://schemas.microsoft.com/office/drawing/2014/main" id="{15E21AC0-9BAB-4F33-947A-2B70198F807B}"/>
              </a:ext>
            </a:extLst>
          </p:cNvPr>
          <p:cNvPicPr>
            <a:picLocks noChangeAspect="1"/>
          </p:cNvPicPr>
          <p:nvPr/>
        </p:nvPicPr>
        <p:blipFill>
          <a:blip r:embed="rId11"/>
          <a:stretch>
            <a:fillRect/>
          </a:stretch>
        </p:blipFill>
        <p:spPr>
          <a:xfrm>
            <a:off x="7682785" y="1870443"/>
            <a:ext cx="2124662" cy="259897"/>
          </a:xfrm>
          <a:prstGeom prst="rect">
            <a:avLst/>
          </a:prstGeom>
        </p:spPr>
      </p:pic>
      <p:pic>
        <p:nvPicPr>
          <p:cNvPr id="19" name="Picture 18">
            <a:extLst>
              <a:ext uri="{FF2B5EF4-FFF2-40B4-BE49-F238E27FC236}">
                <a16:creationId xmlns:a16="http://schemas.microsoft.com/office/drawing/2014/main" id="{25B428F3-061F-496D-B9A7-5BB1188BBC8C}"/>
              </a:ext>
            </a:extLst>
          </p:cNvPr>
          <p:cNvPicPr>
            <a:picLocks noChangeAspect="1"/>
          </p:cNvPicPr>
          <p:nvPr/>
        </p:nvPicPr>
        <p:blipFill>
          <a:blip r:embed="rId12"/>
          <a:stretch>
            <a:fillRect/>
          </a:stretch>
        </p:blipFill>
        <p:spPr>
          <a:xfrm>
            <a:off x="4842014" y="1258413"/>
            <a:ext cx="2714050" cy="2387129"/>
          </a:xfrm>
          <a:prstGeom prst="rect">
            <a:avLst/>
          </a:prstGeom>
        </p:spPr>
      </p:pic>
      <p:pic>
        <p:nvPicPr>
          <p:cNvPr id="20" name="Picture 19">
            <a:extLst>
              <a:ext uri="{FF2B5EF4-FFF2-40B4-BE49-F238E27FC236}">
                <a16:creationId xmlns:a16="http://schemas.microsoft.com/office/drawing/2014/main" id="{FE4C508F-0E1E-49DC-8B0D-16EFA07D60A8}"/>
              </a:ext>
            </a:extLst>
          </p:cNvPr>
          <p:cNvPicPr>
            <a:picLocks noChangeAspect="1"/>
          </p:cNvPicPr>
          <p:nvPr/>
        </p:nvPicPr>
        <p:blipFill>
          <a:blip r:embed="rId13"/>
          <a:stretch>
            <a:fillRect/>
          </a:stretch>
        </p:blipFill>
        <p:spPr>
          <a:xfrm>
            <a:off x="7682785" y="2163641"/>
            <a:ext cx="2124662" cy="259897"/>
          </a:xfrm>
          <a:prstGeom prst="rect">
            <a:avLst/>
          </a:prstGeom>
        </p:spPr>
      </p:pic>
      <p:pic>
        <p:nvPicPr>
          <p:cNvPr id="21" name="Picture 20">
            <a:extLst>
              <a:ext uri="{FF2B5EF4-FFF2-40B4-BE49-F238E27FC236}">
                <a16:creationId xmlns:a16="http://schemas.microsoft.com/office/drawing/2014/main" id="{6C270081-BED1-40E3-81A0-50C385BEED2E}"/>
              </a:ext>
            </a:extLst>
          </p:cNvPr>
          <p:cNvPicPr>
            <a:picLocks noChangeAspect="1"/>
          </p:cNvPicPr>
          <p:nvPr/>
        </p:nvPicPr>
        <p:blipFill>
          <a:blip r:embed="rId14"/>
          <a:stretch>
            <a:fillRect/>
          </a:stretch>
        </p:blipFill>
        <p:spPr>
          <a:xfrm>
            <a:off x="4842014" y="1258413"/>
            <a:ext cx="2765924" cy="2414809"/>
          </a:xfrm>
          <a:prstGeom prst="rect">
            <a:avLst/>
          </a:prstGeom>
        </p:spPr>
      </p:pic>
      <p:sp>
        <p:nvSpPr>
          <p:cNvPr id="22" name="Rectangle: Rounded Corners 21">
            <a:extLst>
              <a:ext uri="{FF2B5EF4-FFF2-40B4-BE49-F238E27FC236}">
                <a16:creationId xmlns:a16="http://schemas.microsoft.com/office/drawing/2014/main" id="{D3994FC9-7CD1-4A58-9654-F1DBAF90BC25}"/>
              </a:ext>
            </a:extLst>
          </p:cNvPr>
          <p:cNvSpPr/>
          <p:nvPr/>
        </p:nvSpPr>
        <p:spPr>
          <a:xfrm>
            <a:off x="3663219" y="5837978"/>
            <a:ext cx="2225694"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Add data from files</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54641907"/>
      </p:ext>
    </p:extLst>
  </p:cSld>
  <p:clrMapOvr>
    <a:masterClrMapping/>
  </p:clrMapOvr>
  <mc:AlternateContent xmlns:mc="http://schemas.openxmlformats.org/markup-compatibility/2006" xmlns:p14="http://schemas.microsoft.com/office/powerpoint/2010/main">
    <mc:Choice Requires="p14">
      <p:transition spd="slow" p14:dur="2000" advTm="39796"/>
    </mc:Choice>
    <mc:Fallback xmlns="">
      <p:transition spd="slow" advTm="397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anim calcmode="lin" valueType="num">
                                      <p:cBhvr>
                                        <p:cTn id="20" dur="2000" fill="hold"/>
                                        <p:tgtEl>
                                          <p:spTgt spid="8"/>
                                        </p:tgtEl>
                                        <p:attrNameLst>
                                          <p:attrName>ppt_w</p:attrName>
                                        </p:attrNameLst>
                                      </p:cBhvr>
                                      <p:tavLst>
                                        <p:tav tm="0" fmla="#ppt_w*sin(2.5*pi*$)">
                                          <p:val>
                                            <p:fltVal val="0"/>
                                          </p:val>
                                        </p:tav>
                                        <p:tav tm="100000">
                                          <p:val>
                                            <p:fltVal val="1"/>
                                          </p:val>
                                        </p:tav>
                                      </p:tavLst>
                                    </p:anim>
                                    <p:anim calcmode="lin" valueType="num">
                                      <p:cBhvr>
                                        <p:cTn id="21"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anim calcmode="lin" valueType="num">
                                      <p:cBhvr>
                                        <p:cTn id="32" dur="2000" fill="hold"/>
                                        <p:tgtEl>
                                          <p:spTgt spid="9"/>
                                        </p:tgtEl>
                                        <p:attrNameLst>
                                          <p:attrName>ppt_w</p:attrName>
                                        </p:attrNameLst>
                                      </p:cBhvr>
                                      <p:tavLst>
                                        <p:tav tm="0" fmla="#ppt_w*sin(2.5*pi*$)">
                                          <p:val>
                                            <p:fltVal val="0"/>
                                          </p:val>
                                        </p:tav>
                                        <p:tav tm="100000">
                                          <p:val>
                                            <p:fltVal val="1"/>
                                          </p:val>
                                        </p:tav>
                                      </p:tavLst>
                                    </p:anim>
                                    <p:anim calcmode="lin" valueType="num">
                                      <p:cBhvr>
                                        <p:cTn id="33"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horizontal)">
                                      <p:cBhvr>
                                        <p:cTn id="9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data from files</a:t>
            </a:r>
          </a:p>
        </p:txBody>
      </p:sp>
      <p:sp>
        <p:nvSpPr>
          <p:cNvPr id="7" name="TextBox 6">
            <a:extLst>
              <a:ext uri="{FF2B5EF4-FFF2-40B4-BE49-F238E27FC236}">
                <a16:creationId xmlns:a16="http://schemas.microsoft.com/office/drawing/2014/main" id="{80F8A5A8-22B9-41DC-91A6-0EF54C9E6277}"/>
              </a:ext>
            </a:extLst>
          </p:cNvPr>
          <p:cNvSpPr txBox="1"/>
          <p:nvPr/>
        </p:nvSpPr>
        <p:spPr>
          <a:xfrm>
            <a:off x="914400" y="5053693"/>
            <a:ext cx="2735036"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Add a KMZ file.</a:t>
            </a:r>
          </a:p>
          <a:p>
            <a:pPr marL="228600" indent="-228600" algn="l">
              <a:buAutoNum type="arabicPeriod"/>
            </a:pPr>
            <a:r>
              <a:rPr lang="en-US" sz="1100">
                <a:latin typeface="Calibri" panose="020F0502020204030204" pitchFamily="34" charset="0"/>
                <a:cs typeface="Calibri" panose="020F0502020204030204" pitchFamily="34" charset="0"/>
              </a:rPr>
              <a:t>Add a SHP file.</a:t>
            </a:r>
            <a:endParaRPr lang="en-AU" sz="11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D3994FC9-7CD1-4A58-9654-F1DBAF90BC25}"/>
              </a:ext>
            </a:extLst>
          </p:cNvPr>
          <p:cNvSpPr/>
          <p:nvPr/>
        </p:nvSpPr>
        <p:spPr>
          <a:xfrm>
            <a:off x="3663219" y="5837978"/>
            <a:ext cx="2225694"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Add data from online</a:t>
            </a:r>
            <a:endParaRPr lang="en-AU" sz="1200" b="1">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7F824CE-F9E3-4E12-929D-33FA0AA32CD7}"/>
              </a:ext>
            </a:extLst>
          </p:cNvPr>
          <p:cNvPicPr>
            <a:picLocks noChangeAspect="1"/>
          </p:cNvPicPr>
          <p:nvPr/>
        </p:nvPicPr>
        <p:blipFill>
          <a:blip r:embed="rId3"/>
          <a:stretch>
            <a:fillRect/>
          </a:stretch>
        </p:blipFill>
        <p:spPr>
          <a:xfrm>
            <a:off x="914400" y="1140278"/>
            <a:ext cx="3438095" cy="802123"/>
          </a:xfrm>
          <a:prstGeom prst="rect">
            <a:avLst/>
          </a:prstGeom>
        </p:spPr>
      </p:pic>
      <p:sp>
        <p:nvSpPr>
          <p:cNvPr id="23" name="Rectangle 22">
            <a:extLst>
              <a:ext uri="{FF2B5EF4-FFF2-40B4-BE49-F238E27FC236}">
                <a16:creationId xmlns:a16="http://schemas.microsoft.com/office/drawing/2014/main" id="{98B7390E-AEFF-45EC-AFCC-E326ED86D32E}"/>
              </a:ext>
            </a:extLst>
          </p:cNvPr>
          <p:cNvSpPr/>
          <p:nvPr/>
        </p:nvSpPr>
        <p:spPr>
          <a:xfrm>
            <a:off x="2476783" y="1639386"/>
            <a:ext cx="380586" cy="1484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6B49A90B-CA9D-41E8-9452-75BF8CDE4DA6}"/>
              </a:ext>
            </a:extLst>
          </p:cNvPr>
          <p:cNvPicPr>
            <a:picLocks noChangeAspect="1"/>
          </p:cNvPicPr>
          <p:nvPr/>
        </p:nvPicPr>
        <p:blipFill>
          <a:blip r:embed="rId4"/>
          <a:stretch>
            <a:fillRect/>
          </a:stretch>
        </p:blipFill>
        <p:spPr>
          <a:xfrm>
            <a:off x="1980010" y="1622205"/>
            <a:ext cx="1463479" cy="180000"/>
          </a:xfrm>
          <a:prstGeom prst="rect">
            <a:avLst/>
          </a:prstGeom>
        </p:spPr>
      </p:pic>
      <p:pic>
        <p:nvPicPr>
          <p:cNvPr id="26" name="Picture 25">
            <a:extLst>
              <a:ext uri="{FF2B5EF4-FFF2-40B4-BE49-F238E27FC236}">
                <a16:creationId xmlns:a16="http://schemas.microsoft.com/office/drawing/2014/main" id="{6CD2C5BD-08CA-4C5C-83E1-F6E0C5355072}"/>
              </a:ext>
            </a:extLst>
          </p:cNvPr>
          <p:cNvPicPr>
            <a:picLocks noChangeAspect="1"/>
          </p:cNvPicPr>
          <p:nvPr/>
        </p:nvPicPr>
        <p:blipFill>
          <a:blip r:embed="rId5"/>
          <a:stretch>
            <a:fillRect/>
          </a:stretch>
        </p:blipFill>
        <p:spPr>
          <a:xfrm>
            <a:off x="1979992" y="1636318"/>
            <a:ext cx="1476000" cy="175897"/>
          </a:xfrm>
          <a:prstGeom prst="rect">
            <a:avLst/>
          </a:prstGeom>
        </p:spPr>
      </p:pic>
      <p:pic>
        <p:nvPicPr>
          <p:cNvPr id="3" name="Picture 2">
            <a:extLst>
              <a:ext uri="{FF2B5EF4-FFF2-40B4-BE49-F238E27FC236}">
                <a16:creationId xmlns:a16="http://schemas.microsoft.com/office/drawing/2014/main" id="{93B0FA28-6C39-474A-9663-BB10ABE558AC}"/>
              </a:ext>
            </a:extLst>
          </p:cNvPr>
          <p:cNvPicPr>
            <a:picLocks noChangeAspect="1"/>
          </p:cNvPicPr>
          <p:nvPr/>
        </p:nvPicPr>
        <p:blipFill>
          <a:blip r:embed="rId6"/>
          <a:stretch>
            <a:fillRect/>
          </a:stretch>
        </p:blipFill>
        <p:spPr>
          <a:xfrm>
            <a:off x="914400" y="2044465"/>
            <a:ext cx="3438095" cy="2466667"/>
          </a:xfrm>
          <a:prstGeom prst="rect">
            <a:avLst/>
          </a:prstGeom>
        </p:spPr>
      </p:pic>
      <p:pic>
        <p:nvPicPr>
          <p:cNvPr id="8" name="Picture 7">
            <a:extLst>
              <a:ext uri="{FF2B5EF4-FFF2-40B4-BE49-F238E27FC236}">
                <a16:creationId xmlns:a16="http://schemas.microsoft.com/office/drawing/2014/main" id="{7A7CA944-775E-4F0F-B9D3-9D9080CA431D}"/>
              </a:ext>
            </a:extLst>
          </p:cNvPr>
          <p:cNvPicPr>
            <a:picLocks noChangeAspect="1"/>
          </p:cNvPicPr>
          <p:nvPr/>
        </p:nvPicPr>
        <p:blipFill>
          <a:blip r:embed="rId7"/>
          <a:stretch>
            <a:fillRect/>
          </a:stretch>
        </p:blipFill>
        <p:spPr>
          <a:xfrm>
            <a:off x="4533509" y="2044465"/>
            <a:ext cx="3438095" cy="2466667"/>
          </a:xfrm>
          <a:prstGeom prst="rect">
            <a:avLst/>
          </a:prstGeom>
        </p:spPr>
      </p:pic>
      <p:pic>
        <p:nvPicPr>
          <p:cNvPr id="9" name="Picture 8">
            <a:extLst>
              <a:ext uri="{FF2B5EF4-FFF2-40B4-BE49-F238E27FC236}">
                <a16:creationId xmlns:a16="http://schemas.microsoft.com/office/drawing/2014/main" id="{9CFD6362-85BD-4A04-93CF-DBF92D0A6233}"/>
              </a:ext>
            </a:extLst>
          </p:cNvPr>
          <p:cNvPicPr>
            <a:picLocks noChangeAspect="1"/>
          </p:cNvPicPr>
          <p:nvPr/>
        </p:nvPicPr>
        <p:blipFill>
          <a:blip r:embed="rId8"/>
          <a:stretch>
            <a:fillRect/>
          </a:stretch>
        </p:blipFill>
        <p:spPr>
          <a:xfrm>
            <a:off x="914400" y="2044465"/>
            <a:ext cx="3438095" cy="2466667"/>
          </a:xfrm>
          <a:prstGeom prst="rect">
            <a:avLst/>
          </a:prstGeom>
        </p:spPr>
      </p:pic>
      <p:pic>
        <p:nvPicPr>
          <p:cNvPr id="10" name="Picture 9">
            <a:extLst>
              <a:ext uri="{FF2B5EF4-FFF2-40B4-BE49-F238E27FC236}">
                <a16:creationId xmlns:a16="http://schemas.microsoft.com/office/drawing/2014/main" id="{9E79CD23-7D25-449D-93CF-8F975475D4BF}"/>
              </a:ext>
            </a:extLst>
          </p:cNvPr>
          <p:cNvPicPr>
            <a:picLocks noChangeAspect="1"/>
          </p:cNvPicPr>
          <p:nvPr/>
        </p:nvPicPr>
        <p:blipFill>
          <a:blip r:embed="rId9"/>
          <a:stretch>
            <a:fillRect/>
          </a:stretch>
        </p:blipFill>
        <p:spPr>
          <a:xfrm>
            <a:off x="914400" y="2044465"/>
            <a:ext cx="3438095" cy="2466667"/>
          </a:xfrm>
          <a:prstGeom prst="rect">
            <a:avLst/>
          </a:prstGeom>
        </p:spPr>
      </p:pic>
      <p:pic>
        <p:nvPicPr>
          <p:cNvPr id="27" name="Picture 26">
            <a:extLst>
              <a:ext uri="{FF2B5EF4-FFF2-40B4-BE49-F238E27FC236}">
                <a16:creationId xmlns:a16="http://schemas.microsoft.com/office/drawing/2014/main" id="{62F1B48F-F657-4F85-A49E-E72F68B140D6}"/>
              </a:ext>
            </a:extLst>
          </p:cNvPr>
          <p:cNvPicPr>
            <a:picLocks noChangeAspect="1"/>
          </p:cNvPicPr>
          <p:nvPr/>
        </p:nvPicPr>
        <p:blipFill>
          <a:blip r:embed="rId10"/>
          <a:stretch>
            <a:fillRect/>
          </a:stretch>
        </p:blipFill>
        <p:spPr>
          <a:xfrm>
            <a:off x="914400" y="2044465"/>
            <a:ext cx="3491592" cy="2486818"/>
          </a:xfrm>
          <a:prstGeom prst="rect">
            <a:avLst/>
          </a:prstGeom>
        </p:spPr>
      </p:pic>
      <p:sp>
        <p:nvSpPr>
          <p:cNvPr id="11" name="Rectangle 10">
            <a:extLst>
              <a:ext uri="{FF2B5EF4-FFF2-40B4-BE49-F238E27FC236}">
                <a16:creationId xmlns:a16="http://schemas.microsoft.com/office/drawing/2014/main" id="{E141883A-5AD9-4FEB-A723-E38B1410D140}"/>
              </a:ext>
            </a:extLst>
          </p:cNvPr>
          <p:cNvSpPr/>
          <p:nvPr/>
        </p:nvSpPr>
        <p:spPr>
          <a:xfrm>
            <a:off x="4533509" y="2039077"/>
            <a:ext cx="3438095" cy="248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037951102"/>
      </p:ext>
    </p:extLst>
  </p:cSld>
  <p:clrMapOvr>
    <a:masterClrMapping/>
  </p:clrMapOvr>
  <mc:AlternateContent xmlns:mc="http://schemas.openxmlformats.org/markup-compatibility/2006" xmlns:p14="http://schemas.microsoft.com/office/powerpoint/2010/main">
    <mc:Choice Requires="p14">
      <p:transition spd="slow" p14:dur="2000" advTm="27519"/>
    </mc:Choice>
    <mc:Fallback xmlns="">
      <p:transition spd="slow" advTm="275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randombar(horizontal)">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E944450-8A6D-49BA-8E95-0DE6C177C18A}"/>
              </a:ext>
            </a:extLst>
          </p:cNvPr>
          <p:cNvPicPr>
            <a:picLocks noChangeAspect="1"/>
          </p:cNvPicPr>
          <p:nvPr/>
        </p:nvPicPr>
        <p:blipFill>
          <a:blip r:embed="rId3"/>
          <a:stretch>
            <a:fillRect/>
          </a:stretch>
        </p:blipFill>
        <p:spPr>
          <a:xfrm>
            <a:off x="630566" y="1163821"/>
            <a:ext cx="3592254" cy="1854462"/>
          </a:xfrm>
          <a:prstGeom prst="rect">
            <a:avLst/>
          </a:prstGeom>
        </p:spPr>
      </p:pic>
      <p:pic>
        <p:nvPicPr>
          <p:cNvPr id="27" name="Picture 26">
            <a:extLst>
              <a:ext uri="{FF2B5EF4-FFF2-40B4-BE49-F238E27FC236}">
                <a16:creationId xmlns:a16="http://schemas.microsoft.com/office/drawing/2014/main" id="{423F38A4-EEF2-4C98-8BC5-5AE7C55F086C}"/>
              </a:ext>
            </a:extLst>
          </p:cNvPr>
          <p:cNvPicPr>
            <a:picLocks noChangeAspect="1"/>
          </p:cNvPicPr>
          <p:nvPr/>
        </p:nvPicPr>
        <p:blipFill>
          <a:blip r:embed="rId4"/>
          <a:stretch>
            <a:fillRect/>
          </a:stretch>
        </p:blipFill>
        <p:spPr>
          <a:xfrm>
            <a:off x="4405285" y="2856123"/>
            <a:ext cx="1873428" cy="2342679"/>
          </a:xfrm>
          <a:prstGeom prst="rect">
            <a:avLst/>
          </a:prstGeom>
        </p:spPr>
      </p:pic>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data from online services</a:t>
            </a:r>
          </a:p>
        </p:txBody>
      </p:sp>
      <p:sp>
        <p:nvSpPr>
          <p:cNvPr id="22" name="Rectangle: Rounded Corners 21">
            <a:extLst>
              <a:ext uri="{FF2B5EF4-FFF2-40B4-BE49-F238E27FC236}">
                <a16:creationId xmlns:a16="http://schemas.microsoft.com/office/drawing/2014/main" id="{D3994FC9-7CD1-4A58-9654-F1DBAF90BC25}"/>
              </a:ext>
            </a:extLst>
          </p:cNvPr>
          <p:cNvSpPr/>
          <p:nvPr/>
        </p:nvSpPr>
        <p:spPr>
          <a:xfrm>
            <a:off x="3294867" y="5837978"/>
            <a:ext cx="296239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GSKY Web Map Service</a:t>
            </a:r>
            <a:endParaRPr lang="en-AU" sz="1200" b="1">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A28BDBA1-CABC-49DA-886E-6A3F24A24A4D}"/>
              </a:ext>
            </a:extLst>
          </p:cNvPr>
          <p:cNvSpPr/>
          <p:nvPr/>
        </p:nvSpPr>
        <p:spPr>
          <a:xfrm>
            <a:off x="3321149" y="2804035"/>
            <a:ext cx="345987"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1250DC8-83FA-4CC5-99B6-DBC442EC9692}"/>
              </a:ext>
            </a:extLst>
          </p:cNvPr>
          <p:cNvPicPr>
            <a:picLocks noChangeAspect="1"/>
          </p:cNvPicPr>
          <p:nvPr/>
        </p:nvPicPr>
        <p:blipFill>
          <a:blip r:embed="rId5"/>
          <a:stretch>
            <a:fillRect/>
          </a:stretch>
        </p:blipFill>
        <p:spPr>
          <a:xfrm>
            <a:off x="4405286" y="1124630"/>
            <a:ext cx="4246110" cy="1731493"/>
          </a:xfrm>
          <a:prstGeom prst="rect">
            <a:avLst/>
          </a:prstGeom>
        </p:spPr>
      </p:pic>
      <p:pic>
        <p:nvPicPr>
          <p:cNvPr id="10" name="Picture 9">
            <a:extLst>
              <a:ext uri="{FF2B5EF4-FFF2-40B4-BE49-F238E27FC236}">
                <a16:creationId xmlns:a16="http://schemas.microsoft.com/office/drawing/2014/main" id="{E16B288B-7E3C-4B35-B5A4-90BCB0423C00}"/>
              </a:ext>
            </a:extLst>
          </p:cNvPr>
          <p:cNvPicPr>
            <a:picLocks noChangeAspect="1"/>
          </p:cNvPicPr>
          <p:nvPr/>
        </p:nvPicPr>
        <p:blipFill>
          <a:blip r:embed="rId6"/>
          <a:stretch>
            <a:fillRect/>
          </a:stretch>
        </p:blipFill>
        <p:spPr>
          <a:xfrm>
            <a:off x="6538101" y="3217432"/>
            <a:ext cx="5595529" cy="538700"/>
          </a:xfrm>
          <a:prstGeom prst="rect">
            <a:avLst/>
          </a:prstGeom>
        </p:spPr>
      </p:pic>
      <p:sp>
        <p:nvSpPr>
          <p:cNvPr id="18" name="Rectangle 17">
            <a:extLst>
              <a:ext uri="{FF2B5EF4-FFF2-40B4-BE49-F238E27FC236}">
                <a16:creationId xmlns:a16="http://schemas.microsoft.com/office/drawing/2014/main" id="{113AB1ED-97E9-4F21-B3FE-47C815AE0975}"/>
              </a:ext>
            </a:extLst>
          </p:cNvPr>
          <p:cNvSpPr/>
          <p:nvPr/>
        </p:nvSpPr>
        <p:spPr>
          <a:xfrm>
            <a:off x="4929547" y="1734291"/>
            <a:ext cx="46051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8C1B7AFC-E8B7-46EF-8570-3D8F5B330BF8}"/>
              </a:ext>
            </a:extLst>
          </p:cNvPr>
          <p:cNvSpPr/>
          <p:nvPr/>
        </p:nvSpPr>
        <p:spPr>
          <a:xfrm>
            <a:off x="4929547" y="2139781"/>
            <a:ext cx="1404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D6E0DC02-9F80-479D-BBF1-25C8D2920721}"/>
              </a:ext>
            </a:extLst>
          </p:cNvPr>
          <p:cNvSpPr/>
          <p:nvPr/>
        </p:nvSpPr>
        <p:spPr>
          <a:xfrm>
            <a:off x="4929547" y="2528946"/>
            <a:ext cx="1404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CA954B05-992E-4FFE-B90E-0B6CE51B0658}"/>
              </a:ext>
            </a:extLst>
          </p:cNvPr>
          <p:cNvSpPr/>
          <p:nvPr/>
        </p:nvSpPr>
        <p:spPr>
          <a:xfrm>
            <a:off x="4899410" y="4410196"/>
            <a:ext cx="1368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A0016458-8765-4AAF-ADF2-620E4A70F2D6}"/>
              </a:ext>
            </a:extLst>
          </p:cNvPr>
          <p:cNvSpPr/>
          <p:nvPr/>
        </p:nvSpPr>
        <p:spPr>
          <a:xfrm>
            <a:off x="10483984" y="3325572"/>
            <a:ext cx="1404000" cy="163312"/>
          </a:xfrm>
          <a:prstGeom prst="rect">
            <a:avLst/>
          </a:prstGeom>
          <a:solidFill>
            <a:srgbClr val="FF0000">
              <a:alpha val="52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2B81EB38-A25D-4E34-A65F-107AF36F4010}"/>
              </a:ext>
            </a:extLst>
          </p:cNvPr>
          <p:cNvSpPr/>
          <p:nvPr/>
        </p:nvSpPr>
        <p:spPr>
          <a:xfrm>
            <a:off x="7707544" y="3596245"/>
            <a:ext cx="1868724" cy="148465"/>
          </a:xfrm>
          <a:prstGeom prst="rect">
            <a:avLst/>
          </a:prstGeom>
          <a:solidFill>
            <a:srgbClr val="FF0000">
              <a:alpha val="4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C0C4AC75-FE0F-411F-9A60-6AF2AB3CA7AE}"/>
              </a:ext>
            </a:extLst>
          </p:cNvPr>
          <p:cNvSpPr/>
          <p:nvPr/>
        </p:nvSpPr>
        <p:spPr>
          <a:xfrm>
            <a:off x="1066626" y="1685820"/>
            <a:ext cx="720000" cy="1484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4D901A0B-148B-4693-8CCA-FCC5E1C93B00}"/>
              </a:ext>
            </a:extLst>
          </p:cNvPr>
          <p:cNvSpPr/>
          <p:nvPr/>
        </p:nvSpPr>
        <p:spPr>
          <a:xfrm>
            <a:off x="1066627" y="2008322"/>
            <a:ext cx="2340000" cy="16331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2280312B-B46D-4AE0-A641-6F4087EF5FE9}"/>
              </a:ext>
            </a:extLst>
          </p:cNvPr>
          <p:cNvSpPr/>
          <p:nvPr/>
        </p:nvSpPr>
        <p:spPr>
          <a:xfrm>
            <a:off x="1067109" y="2370275"/>
            <a:ext cx="324000" cy="1484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B4EBF32F-6EFD-4968-A4FC-06ED01F943BA}"/>
              </a:ext>
            </a:extLst>
          </p:cNvPr>
          <p:cNvSpPr txBox="1"/>
          <p:nvPr/>
        </p:nvSpPr>
        <p:spPr>
          <a:xfrm>
            <a:off x="6538101" y="3936731"/>
            <a:ext cx="5595529" cy="430887"/>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The above error was due to a recent upgrade of PostGIS that broke the MAS server used by GSKY. Reversing the upgrade </a:t>
            </a:r>
            <a:r>
              <a:rPr lang="en-US" sz="1100">
                <a:solidFill>
                  <a:srgbClr val="00B050"/>
                </a:solidFill>
                <a:highlight>
                  <a:srgbClr val="FFFF00"/>
                </a:highlight>
                <a:latin typeface="Calibri" panose="020F0502020204030204" pitchFamily="34" charset="0"/>
                <a:cs typeface="Calibri" panose="020F0502020204030204" pitchFamily="34" charset="0"/>
              </a:rPr>
              <a:t>solved the error</a:t>
            </a:r>
            <a:r>
              <a:rPr lang="en-US" sz="1100">
                <a:latin typeface="Calibri" panose="020F0502020204030204" pitchFamily="34" charset="0"/>
                <a:cs typeface="Calibri" panose="020F0502020204030204" pitchFamily="34" charset="0"/>
              </a:rPr>
              <a:t>. See next slide.</a:t>
            </a:r>
            <a:endParaRPr lang="en-AU" sz="11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A9C2CD1-D076-4006-BB95-567348387302}"/>
              </a:ext>
            </a:extLst>
          </p:cNvPr>
          <p:cNvSpPr txBox="1"/>
          <p:nvPr/>
        </p:nvSpPr>
        <p:spPr>
          <a:xfrm>
            <a:off x="630566" y="890413"/>
            <a:ext cx="3592254" cy="26161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8100000" scaled="1"/>
            <a:tileRect/>
          </a:gradFill>
          <a:ln w="3175">
            <a:noFill/>
          </a:ln>
        </p:spPr>
        <p:txBody>
          <a:bodyPr wrap="square" rtlCol="0">
            <a:spAutoFit/>
          </a:bodyPr>
          <a:lstStyle/>
          <a:p>
            <a:r>
              <a:rPr lang="en-US" sz="1100" b="1">
                <a:latin typeface="Calibri" panose="020F0502020204030204" pitchFamily="34" charset="0"/>
                <a:cs typeface="Calibri" panose="020F0502020204030204" pitchFamily="34" charset="0"/>
              </a:rPr>
              <a:t>World Traffic Service</a:t>
            </a:r>
          </a:p>
        </p:txBody>
      </p:sp>
      <p:sp>
        <p:nvSpPr>
          <p:cNvPr id="24" name="TextBox 23">
            <a:extLst>
              <a:ext uri="{FF2B5EF4-FFF2-40B4-BE49-F238E27FC236}">
                <a16:creationId xmlns:a16="http://schemas.microsoft.com/office/drawing/2014/main" id="{FB386CA1-2597-4E4D-90DC-F1E58E74A4F9}"/>
              </a:ext>
            </a:extLst>
          </p:cNvPr>
          <p:cNvSpPr txBox="1"/>
          <p:nvPr/>
        </p:nvSpPr>
        <p:spPr>
          <a:xfrm>
            <a:off x="4405284" y="890413"/>
            <a:ext cx="4246109" cy="26161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8100000" scaled="1"/>
            <a:tileRect/>
          </a:gradFill>
          <a:ln w="3175">
            <a:noFill/>
          </a:ln>
        </p:spPr>
        <p:txBody>
          <a:bodyPr wrap="square" rtlCol="0">
            <a:spAutoFit/>
          </a:bodyPr>
          <a:lstStyle/>
          <a:p>
            <a:r>
              <a:rPr lang="en-US" sz="1100" b="1">
                <a:latin typeface="Calibri" panose="020F0502020204030204" pitchFamily="34" charset="0"/>
                <a:cs typeface="Calibri" panose="020F0502020204030204" pitchFamily="34" charset="0"/>
              </a:rPr>
              <a:t>GSKY Map Service</a:t>
            </a:r>
          </a:p>
        </p:txBody>
      </p:sp>
      <p:sp>
        <p:nvSpPr>
          <p:cNvPr id="26" name="TextBox 25">
            <a:extLst>
              <a:ext uri="{FF2B5EF4-FFF2-40B4-BE49-F238E27FC236}">
                <a16:creationId xmlns:a16="http://schemas.microsoft.com/office/drawing/2014/main" id="{7553DAD2-0B2F-4B6E-8074-0F9B1D65734B}"/>
              </a:ext>
            </a:extLst>
          </p:cNvPr>
          <p:cNvSpPr txBox="1"/>
          <p:nvPr/>
        </p:nvSpPr>
        <p:spPr>
          <a:xfrm>
            <a:off x="6538101" y="2894620"/>
            <a:ext cx="5605019" cy="26161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8100000" scaled="1"/>
            <a:tileRect/>
          </a:gradFill>
          <a:ln w="3175">
            <a:noFill/>
          </a:ln>
        </p:spPr>
        <p:txBody>
          <a:bodyPr wrap="square" rtlCol="0">
            <a:spAutoFit/>
          </a:bodyPr>
          <a:lstStyle/>
          <a:p>
            <a:r>
              <a:rPr lang="en-US" sz="1100" b="1">
                <a:latin typeface="Calibri" panose="020F0502020204030204" pitchFamily="34" charset="0"/>
                <a:cs typeface="Calibri" panose="020F0502020204030204" pitchFamily="34" charset="0"/>
              </a:rPr>
              <a:t>Error at GSKY Server</a:t>
            </a:r>
          </a:p>
        </p:txBody>
      </p:sp>
      <p:pic>
        <p:nvPicPr>
          <p:cNvPr id="30" name="Picture 29">
            <a:extLst>
              <a:ext uri="{FF2B5EF4-FFF2-40B4-BE49-F238E27FC236}">
                <a16:creationId xmlns:a16="http://schemas.microsoft.com/office/drawing/2014/main" id="{91094B16-FB7A-4B5A-8A79-684553CDA7BF}"/>
              </a:ext>
            </a:extLst>
          </p:cNvPr>
          <p:cNvPicPr>
            <a:picLocks noChangeAspect="1"/>
          </p:cNvPicPr>
          <p:nvPr/>
        </p:nvPicPr>
        <p:blipFill>
          <a:blip r:embed="rId7"/>
          <a:stretch>
            <a:fillRect/>
          </a:stretch>
        </p:blipFill>
        <p:spPr>
          <a:xfrm>
            <a:off x="641868" y="3271306"/>
            <a:ext cx="3580952" cy="1914286"/>
          </a:xfrm>
          <a:prstGeom prst="rect">
            <a:avLst/>
          </a:prstGeom>
        </p:spPr>
      </p:pic>
      <p:pic>
        <p:nvPicPr>
          <p:cNvPr id="31" name="Picture 30">
            <a:extLst>
              <a:ext uri="{FF2B5EF4-FFF2-40B4-BE49-F238E27FC236}">
                <a16:creationId xmlns:a16="http://schemas.microsoft.com/office/drawing/2014/main" id="{F9498778-2B67-4E16-AFA0-195AD740523E}"/>
              </a:ext>
            </a:extLst>
          </p:cNvPr>
          <p:cNvPicPr>
            <a:picLocks noChangeAspect="1"/>
          </p:cNvPicPr>
          <p:nvPr/>
        </p:nvPicPr>
        <p:blipFill>
          <a:blip r:embed="rId8"/>
          <a:stretch>
            <a:fillRect/>
          </a:stretch>
        </p:blipFill>
        <p:spPr>
          <a:xfrm>
            <a:off x="641868" y="3271306"/>
            <a:ext cx="3580952" cy="1914286"/>
          </a:xfrm>
          <a:prstGeom prst="rect">
            <a:avLst/>
          </a:prstGeom>
        </p:spPr>
      </p:pic>
      <p:pic>
        <p:nvPicPr>
          <p:cNvPr id="34" name="Picture 33">
            <a:extLst>
              <a:ext uri="{FF2B5EF4-FFF2-40B4-BE49-F238E27FC236}">
                <a16:creationId xmlns:a16="http://schemas.microsoft.com/office/drawing/2014/main" id="{5112CCA0-63A8-4274-8A0D-33D84F1F958A}"/>
              </a:ext>
            </a:extLst>
          </p:cNvPr>
          <p:cNvPicPr>
            <a:picLocks noChangeAspect="1"/>
          </p:cNvPicPr>
          <p:nvPr/>
        </p:nvPicPr>
        <p:blipFill>
          <a:blip r:embed="rId9"/>
          <a:stretch>
            <a:fillRect/>
          </a:stretch>
        </p:blipFill>
        <p:spPr>
          <a:xfrm>
            <a:off x="641868" y="3271306"/>
            <a:ext cx="3580952" cy="1914286"/>
          </a:xfrm>
          <a:prstGeom prst="rect">
            <a:avLst/>
          </a:prstGeom>
        </p:spPr>
      </p:pic>
      <p:pic>
        <p:nvPicPr>
          <p:cNvPr id="35" name="Picture 34">
            <a:extLst>
              <a:ext uri="{FF2B5EF4-FFF2-40B4-BE49-F238E27FC236}">
                <a16:creationId xmlns:a16="http://schemas.microsoft.com/office/drawing/2014/main" id="{66CAA057-0DCD-4F32-8B54-1F4FCACDD4E6}"/>
              </a:ext>
            </a:extLst>
          </p:cNvPr>
          <p:cNvPicPr>
            <a:picLocks noChangeAspect="1"/>
          </p:cNvPicPr>
          <p:nvPr/>
        </p:nvPicPr>
        <p:blipFill>
          <a:blip r:embed="rId10"/>
          <a:stretch>
            <a:fillRect/>
          </a:stretch>
        </p:blipFill>
        <p:spPr>
          <a:xfrm>
            <a:off x="641868" y="3271306"/>
            <a:ext cx="3580952" cy="1914286"/>
          </a:xfrm>
          <a:prstGeom prst="rect">
            <a:avLst/>
          </a:prstGeom>
        </p:spPr>
      </p:pic>
      <p:pic>
        <p:nvPicPr>
          <p:cNvPr id="36" name="Picture 35">
            <a:extLst>
              <a:ext uri="{FF2B5EF4-FFF2-40B4-BE49-F238E27FC236}">
                <a16:creationId xmlns:a16="http://schemas.microsoft.com/office/drawing/2014/main" id="{9EF9556D-615C-416D-ADBA-A195D9442608}"/>
              </a:ext>
            </a:extLst>
          </p:cNvPr>
          <p:cNvPicPr>
            <a:picLocks noChangeAspect="1"/>
          </p:cNvPicPr>
          <p:nvPr/>
        </p:nvPicPr>
        <p:blipFill>
          <a:blip r:embed="rId11"/>
          <a:stretch>
            <a:fillRect/>
          </a:stretch>
        </p:blipFill>
        <p:spPr>
          <a:xfrm>
            <a:off x="641868" y="3271306"/>
            <a:ext cx="3580952" cy="1914286"/>
          </a:xfrm>
          <a:prstGeom prst="rect">
            <a:avLst/>
          </a:prstGeom>
        </p:spPr>
      </p:pic>
    </p:spTree>
    <p:custDataLst>
      <p:tags r:id="rId1"/>
    </p:custDataLst>
    <p:extLst>
      <p:ext uri="{BB962C8B-B14F-4D97-AF65-F5344CB8AC3E}">
        <p14:creationId xmlns:p14="http://schemas.microsoft.com/office/powerpoint/2010/main" val="2220860703"/>
      </p:ext>
    </p:extLst>
  </p:cSld>
  <p:clrMapOvr>
    <a:masterClrMapping/>
  </p:clrMapOvr>
  <mc:AlternateContent xmlns:mc="http://schemas.openxmlformats.org/markup-compatibility/2006" xmlns:p14="http://schemas.microsoft.com/office/powerpoint/2010/main">
    <mc:Choice Requires="p14">
      <p:transition spd="slow" p14:dur="2000" advTm="68043"/>
    </mc:Choice>
    <mc:Fallback xmlns="">
      <p:transition spd="slow" advTm="680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000"/>
                                        <p:tgtEl>
                                          <p:spTgt spid="33"/>
                                        </p:tgtEl>
                                      </p:cBhvr>
                                    </p:animEffect>
                                    <p:anim calcmode="lin" valueType="num">
                                      <p:cBhvr>
                                        <p:cTn id="27" dur="2000" fill="hold"/>
                                        <p:tgtEl>
                                          <p:spTgt spid="33"/>
                                        </p:tgtEl>
                                        <p:attrNameLst>
                                          <p:attrName>ppt_w</p:attrName>
                                        </p:attrNameLst>
                                      </p:cBhvr>
                                      <p:tavLst>
                                        <p:tav tm="0" fmla="#ppt_w*sin(2.5*pi*$)">
                                          <p:val>
                                            <p:fltVal val="0"/>
                                          </p:val>
                                        </p:tav>
                                        <p:tav tm="100000">
                                          <p:val>
                                            <p:fltVal val="1"/>
                                          </p:val>
                                        </p:tav>
                                      </p:tavLst>
                                    </p:anim>
                                    <p:anim calcmode="lin" valueType="num">
                                      <p:cBhvr>
                                        <p:cTn id="28"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2000"/>
                                        <p:tgtEl>
                                          <p:spTgt spid="13"/>
                                        </p:tgtEl>
                                      </p:cBhvr>
                                    </p:animEffect>
                                    <p:anim calcmode="lin" valueType="num">
                                      <p:cBhvr>
                                        <p:cTn id="34" dur="2000" fill="hold"/>
                                        <p:tgtEl>
                                          <p:spTgt spid="13"/>
                                        </p:tgtEl>
                                        <p:attrNameLst>
                                          <p:attrName>ppt_w</p:attrName>
                                        </p:attrNameLst>
                                      </p:cBhvr>
                                      <p:tavLst>
                                        <p:tav tm="0" fmla="#ppt_w*sin(2.5*pi*$)">
                                          <p:val>
                                            <p:fltVal val="0"/>
                                          </p:val>
                                        </p:tav>
                                        <p:tav tm="100000">
                                          <p:val>
                                            <p:fltVal val="1"/>
                                          </p:val>
                                        </p:tav>
                                      </p:tavLst>
                                    </p:anim>
                                    <p:anim calcmode="lin" valueType="num">
                                      <p:cBhvr>
                                        <p:cTn id="3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000"/>
                                        <p:tgtEl>
                                          <p:spTgt spid="18"/>
                                        </p:tgtEl>
                                      </p:cBhvr>
                                    </p:animEffect>
                                    <p:anim calcmode="lin" valueType="num">
                                      <p:cBhvr>
                                        <p:cTn id="71" dur="2000" fill="hold"/>
                                        <p:tgtEl>
                                          <p:spTgt spid="18"/>
                                        </p:tgtEl>
                                        <p:attrNameLst>
                                          <p:attrName>ppt_w</p:attrName>
                                        </p:attrNameLst>
                                      </p:cBhvr>
                                      <p:tavLst>
                                        <p:tav tm="0" fmla="#ppt_w*sin(2.5*pi*$)">
                                          <p:val>
                                            <p:fltVal val="0"/>
                                          </p:val>
                                        </p:tav>
                                        <p:tav tm="100000">
                                          <p:val>
                                            <p:fltVal val="1"/>
                                          </p:val>
                                        </p:tav>
                                      </p:tavLst>
                                    </p:anim>
                                    <p:anim calcmode="lin" valueType="num">
                                      <p:cBhvr>
                                        <p:cTn id="7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2000"/>
                                        <p:tgtEl>
                                          <p:spTgt spid="19"/>
                                        </p:tgtEl>
                                      </p:cBhvr>
                                    </p:animEffect>
                                    <p:anim calcmode="lin" valueType="num">
                                      <p:cBhvr>
                                        <p:cTn id="78" dur="2000" fill="hold"/>
                                        <p:tgtEl>
                                          <p:spTgt spid="19"/>
                                        </p:tgtEl>
                                        <p:attrNameLst>
                                          <p:attrName>ppt_w</p:attrName>
                                        </p:attrNameLst>
                                      </p:cBhvr>
                                      <p:tavLst>
                                        <p:tav tm="0" fmla="#ppt_w*sin(2.5*pi*$)">
                                          <p:val>
                                            <p:fltVal val="0"/>
                                          </p:val>
                                        </p:tav>
                                        <p:tav tm="100000">
                                          <p:val>
                                            <p:fltVal val="1"/>
                                          </p:val>
                                        </p:tav>
                                      </p:tavLst>
                                    </p:anim>
                                    <p:anim calcmode="lin" valueType="num">
                                      <p:cBhvr>
                                        <p:cTn id="79"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2000"/>
                                        <p:tgtEl>
                                          <p:spTgt spid="20"/>
                                        </p:tgtEl>
                                      </p:cBhvr>
                                    </p:animEffect>
                                    <p:anim calcmode="lin" valueType="num">
                                      <p:cBhvr>
                                        <p:cTn id="85" dur="2000" fill="hold"/>
                                        <p:tgtEl>
                                          <p:spTgt spid="20"/>
                                        </p:tgtEl>
                                        <p:attrNameLst>
                                          <p:attrName>ppt_w</p:attrName>
                                        </p:attrNameLst>
                                      </p:cBhvr>
                                      <p:tavLst>
                                        <p:tav tm="0" fmla="#ppt_w*sin(2.5*pi*$)">
                                          <p:val>
                                            <p:fltVal val="0"/>
                                          </p:val>
                                        </p:tav>
                                        <p:tav tm="100000">
                                          <p:val>
                                            <p:fltVal val="1"/>
                                          </p:val>
                                        </p:tav>
                                      </p:tavLst>
                                    </p:anim>
                                    <p:anim calcmode="lin" valueType="num">
                                      <p:cBhvr>
                                        <p:cTn id="86"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2000"/>
                                        <p:tgtEl>
                                          <p:spTgt spid="21"/>
                                        </p:tgtEl>
                                      </p:cBhvr>
                                    </p:animEffect>
                                    <p:anim calcmode="lin" valueType="num">
                                      <p:cBhvr>
                                        <p:cTn id="97" dur="2000" fill="hold"/>
                                        <p:tgtEl>
                                          <p:spTgt spid="21"/>
                                        </p:tgtEl>
                                        <p:attrNameLst>
                                          <p:attrName>ppt_w</p:attrName>
                                        </p:attrNameLst>
                                      </p:cBhvr>
                                      <p:tavLst>
                                        <p:tav tm="0" fmla="#ppt_w*sin(2.5*pi*$)">
                                          <p:val>
                                            <p:fltVal val="0"/>
                                          </p:val>
                                        </p:tav>
                                        <p:tav tm="100000">
                                          <p:val>
                                            <p:fltVal val="1"/>
                                          </p:val>
                                        </p:tav>
                                      </p:tavLst>
                                    </p:anim>
                                    <p:anim calcmode="lin" valueType="num">
                                      <p:cBhvr>
                                        <p:cTn id="9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0"/>
                                        </p:tgtEl>
                                        <p:attrNameLst>
                                          <p:attrName>style.visibility</p:attrName>
                                        </p:attrNameLst>
                                      </p:cBhvr>
                                      <p:to>
                                        <p:strVal val="visible"/>
                                      </p:to>
                                    </p:set>
                                    <p:animEffect transition="in" filter="fade">
                                      <p:cBhvr>
                                        <p:cTn id="108" dur="500"/>
                                        <p:tgtEl>
                                          <p:spTgt spid="10"/>
                                        </p:tgtEl>
                                      </p:cBhvr>
                                    </p:animEffect>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2000"/>
                                        <p:tgtEl>
                                          <p:spTgt spid="25"/>
                                        </p:tgtEl>
                                      </p:cBhvr>
                                    </p:animEffect>
                                    <p:anim calcmode="lin" valueType="num">
                                      <p:cBhvr>
                                        <p:cTn id="114" dur="2000" fill="hold"/>
                                        <p:tgtEl>
                                          <p:spTgt spid="25"/>
                                        </p:tgtEl>
                                        <p:attrNameLst>
                                          <p:attrName>ppt_w</p:attrName>
                                        </p:attrNameLst>
                                      </p:cBhvr>
                                      <p:tavLst>
                                        <p:tav tm="0" fmla="#ppt_w*sin(2.5*pi*$)">
                                          <p:val>
                                            <p:fltVal val="0"/>
                                          </p:val>
                                        </p:tav>
                                        <p:tav tm="100000">
                                          <p:val>
                                            <p:fltVal val="1"/>
                                          </p:val>
                                        </p:tav>
                                      </p:tavLst>
                                    </p:anim>
                                    <p:anim calcmode="lin" valueType="num">
                                      <p:cBhvr>
                                        <p:cTn id="115"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45" presetClass="entr" presetSubtype="0" fill="hold" grpId="0" nodeType="click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fade">
                                      <p:cBhvr>
                                        <p:cTn id="120" dur="2000"/>
                                        <p:tgtEl>
                                          <p:spTgt spid="28"/>
                                        </p:tgtEl>
                                      </p:cBhvr>
                                    </p:animEffect>
                                    <p:anim calcmode="lin" valueType="num">
                                      <p:cBhvr>
                                        <p:cTn id="121" dur="2000" fill="hold"/>
                                        <p:tgtEl>
                                          <p:spTgt spid="28"/>
                                        </p:tgtEl>
                                        <p:attrNameLst>
                                          <p:attrName>ppt_w</p:attrName>
                                        </p:attrNameLst>
                                      </p:cBhvr>
                                      <p:tavLst>
                                        <p:tav tm="0" fmla="#ppt_w*sin(2.5*pi*$)">
                                          <p:val>
                                            <p:fltVal val="0"/>
                                          </p:val>
                                        </p:tav>
                                        <p:tav tm="100000">
                                          <p:val>
                                            <p:fltVal val="1"/>
                                          </p:val>
                                        </p:tav>
                                      </p:tavLst>
                                    </p:anim>
                                    <p:anim calcmode="lin" valueType="num">
                                      <p:cBhvr>
                                        <p:cTn id="12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6"/>
                                        </p:tgtEl>
                                        <p:attrNameLst>
                                          <p:attrName>style.visibility</p:attrName>
                                        </p:attrNameLst>
                                      </p:cBhvr>
                                      <p:to>
                                        <p:strVal val="visible"/>
                                      </p:to>
                                    </p:set>
                                    <p:animEffect transition="in" filter="fade">
                                      <p:cBhvr>
                                        <p:cTn id="127" dur="500"/>
                                        <p:tgtEl>
                                          <p:spTgt spid="6"/>
                                        </p:tgtEl>
                                      </p:cBhvr>
                                    </p:animEffect>
                                  </p:childTnLst>
                                </p:cTn>
                              </p:par>
                            </p:childTnLst>
                          </p:cTn>
                        </p:par>
                      </p:childTnLst>
                    </p:cTn>
                  </p:par>
                  <p:par>
                    <p:cTn id="128" fill="hold">
                      <p:stCondLst>
                        <p:cond delay="indefinite"/>
                      </p:stCondLst>
                      <p:childTnLst>
                        <p:par>
                          <p:cTn id="129" fill="hold">
                            <p:stCondLst>
                              <p:cond delay="0"/>
                            </p:stCondLst>
                            <p:childTnLst>
                              <p:par>
                                <p:cTn id="130" presetID="14" presetClass="entr" presetSubtype="10" fill="hold" grpId="0" nodeType="click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randombar(horizontal)">
                                      <p:cBhvr>
                                        <p:cTn id="1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P spid="18" grpId="0" animBg="1"/>
      <p:bldP spid="19" grpId="0" animBg="1"/>
      <p:bldP spid="20" grpId="0" animBg="1"/>
      <p:bldP spid="21" grpId="0" animBg="1"/>
      <p:bldP spid="25" grpId="0" animBg="1"/>
      <p:bldP spid="28" grpId="0" animBg="1"/>
      <p:bldP spid="29" grpId="0" animBg="1"/>
      <p:bldP spid="32" grpId="0" animBg="1"/>
      <p:bldP spid="33" grpId="0" animBg="1"/>
      <p:bldP spid="6"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EF231EE-F0E0-4C79-8360-9E2ED428A587}"/>
              </a:ext>
            </a:extLst>
          </p:cNvPr>
          <p:cNvPicPr>
            <a:picLocks noChangeAspect="1"/>
          </p:cNvPicPr>
          <p:nvPr/>
        </p:nvPicPr>
        <p:blipFill>
          <a:blip r:embed="rId3"/>
          <a:stretch>
            <a:fillRect/>
          </a:stretch>
        </p:blipFill>
        <p:spPr>
          <a:xfrm>
            <a:off x="7810812" y="1264186"/>
            <a:ext cx="3444776" cy="447675"/>
          </a:xfrm>
          <a:prstGeom prst="rect">
            <a:avLst/>
          </a:prstGeom>
        </p:spPr>
      </p:pic>
      <p:sp>
        <p:nvSpPr>
          <p:cNvPr id="4" name="Slide Number Placeholder 3">
            <a:extLst>
              <a:ext uri="{FF2B5EF4-FFF2-40B4-BE49-F238E27FC236}">
                <a16:creationId xmlns:a16="http://schemas.microsoft.com/office/drawing/2014/main" id="{5DDE1680-E87A-461C-A4F5-5C1DF73C352D}"/>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B0CA7326-5764-4C3B-BAEA-6C16F69CE70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 Web Map Service on ArcGIS </a:t>
            </a:r>
          </a:p>
        </p:txBody>
      </p:sp>
      <p:sp>
        <p:nvSpPr>
          <p:cNvPr id="7" name="TextBox 6">
            <a:extLst>
              <a:ext uri="{FF2B5EF4-FFF2-40B4-BE49-F238E27FC236}">
                <a16:creationId xmlns:a16="http://schemas.microsoft.com/office/drawing/2014/main" id="{289268B2-4AD9-4F87-81BC-CCBC22D7D0E9}"/>
              </a:ext>
            </a:extLst>
          </p:cNvPr>
          <p:cNvSpPr txBox="1"/>
          <p:nvPr/>
        </p:nvSpPr>
        <p:spPr>
          <a:xfrm>
            <a:off x="856648" y="1068404"/>
            <a:ext cx="3773104" cy="430887"/>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This section is about the use of ArcGIS and GSKY together, and will describe the usage, errors and solutions, bugs, etc. </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52CB9F7-D937-4927-A8C4-772AD8EF7157}"/>
              </a:ext>
            </a:extLst>
          </p:cNvPr>
          <p:cNvSpPr txBox="1"/>
          <p:nvPr/>
        </p:nvSpPr>
        <p:spPr>
          <a:xfrm>
            <a:off x="4629752" y="1068404"/>
            <a:ext cx="2156059" cy="261610"/>
          </a:xfrm>
          <a:prstGeom prst="rect">
            <a:avLst/>
          </a:prstGeom>
          <a:noFill/>
          <a:ln w="3175">
            <a:solidFill>
              <a:schemeClr val="tx1"/>
            </a:solidFill>
          </a:ln>
        </p:spPr>
        <p:txBody>
          <a:bodyPr wrap="square" rtlCol="0">
            <a:spAutoFit/>
          </a:bodyPr>
          <a:lstStyle/>
          <a:p>
            <a:pPr algn="l"/>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Display GEOGLAM through ArcGIS</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98922F1F-B9FC-44D2-86F2-2719BB557ABC}"/>
              </a:ext>
            </a:extLst>
          </p:cNvPr>
          <p:cNvPicPr>
            <a:picLocks noChangeAspect="1"/>
          </p:cNvPicPr>
          <p:nvPr/>
        </p:nvPicPr>
        <p:blipFill>
          <a:blip r:embed="rId4"/>
          <a:stretch>
            <a:fillRect/>
          </a:stretch>
        </p:blipFill>
        <p:spPr>
          <a:xfrm>
            <a:off x="4727447" y="1745918"/>
            <a:ext cx="2752725" cy="3429000"/>
          </a:xfrm>
          <a:prstGeom prst="rect">
            <a:avLst/>
          </a:prstGeom>
        </p:spPr>
      </p:pic>
      <p:sp>
        <p:nvSpPr>
          <p:cNvPr id="10" name="TextBox 9">
            <a:extLst>
              <a:ext uri="{FF2B5EF4-FFF2-40B4-BE49-F238E27FC236}">
                <a16:creationId xmlns:a16="http://schemas.microsoft.com/office/drawing/2014/main" id="{E7E2779A-6805-478E-AC6E-EB5EA1B72822}"/>
              </a:ext>
            </a:extLst>
          </p:cNvPr>
          <p:cNvSpPr txBox="1"/>
          <p:nvPr/>
        </p:nvSpPr>
        <p:spPr>
          <a:xfrm>
            <a:off x="856647" y="1890674"/>
            <a:ext cx="2858705"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1. Expand the “GSKY Web Map Service”</a:t>
            </a:r>
            <a:endParaRPr lang="en-AU" sz="11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C094F29-A69A-4ED3-8BCC-604B0086D1B4}"/>
              </a:ext>
            </a:extLst>
          </p:cNvPr>
          <p:cNvSpPr txBox="1"/>
          <p:nvPr/>
        </p:nvSpPr>
        <p:spPr>
          <a:xfrm>
            <a:off x="856645" y="2193180"/>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3. Check ‘GEOGLAM Anomaly Fractional Cover”</a:t>
            </a:r>
            <a:endParaRPr lang="en-AU"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58435107-1AE1-4E0E-92D4-501350EF12C4}"/>
              </a:ext>
            </a:extLst>
          </p:cNvPr>
          <p:cNvPicPr>
            <a:picLocks noChangeAspect="1"/>
          </p:cNvPicPr>
          <p:nvPr/>
        </p:nvPicPr>
        <p:blipFill>
          <a:blip r:embed="rId5"/>
          <a:stretch>
            <a:fillRect/>
          </a:stretch>
        </p:blipFill>
        <p:spPr>
          <a:xfrm>
            <a:off x="7809002" y="1714501"/>
            <a:ext cx="3436343" cy="3429000"/>
          </a:xfrm>
          <a:prstGeom prst="rect">
            <a:avLst/>
          </a:prstGeom>
        </p:spPr>
      </p:pic>
      <p:sp>
        <p:nvSpPr>
          <p:cNvPr id="14" name="TextBox 13">
            <a:extLst>
              <a:ext uri="{FF2B5EF4-FFF2-40B4-BE49-F238E27FC236}">
                <a16:creationId xmlns:a16="http://schemas.microsoft.com/office/drawing/2014/main" id="{84935773-B590-4A6F-A159-7923F01D2C52}"/>
              </a:ext>
            </a:extLst>
          </p:cNvPr>
          <p:cNvSpPr txBox="1"/>
          <p:nvPr/>
        </p:nvSpPr>
        <p:spPr>
          <a:xfrm>
            <a:off x="856645" y="2495686"/>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4. Search for “Australia”</a:t>
            </a:r>
            <a:endParaRPr lang="en-AU" sz="1100">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3733C82A-DCCB-4C78-9F27-06A663E64FCD}"/>
              </a:ext>
            </a:extLst>
          </p:cNvPr>
          <p:cNvSpPr/>
          <p:nvPr/>
        </p:nvSpPr>
        <p:spPr>
          <a:xfrm>
            <a:off x="10832351" y="1368446"/>
            <a:ext cx="21483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7BC42512-26BB-4F93-AC85-E6732060C3CD}"/>
              </a:ext>
            </a:extLst>
          </p:cNvPr>
          <p:cNvSpPr/>
          <p:nvPr/>
        </p:nvSpPr>
        <p:spPr>
          <a:xfrm>
            <a:off x="8280912" y="1381406"/>
            <a:ext cx="557213"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3B5AE2CE-102D-40D1-BE60-F4EA025D9D53}"/>
              </a:ext>
            </a:extLst>
          </p:cNvPr>
          <p:cNvPicPr>
            <a:picLocks noChangeAspect="1"/>
          </p:cNvPicPr>
          <p:nvPr/>
        </p:nvPicPr>
        <p:blipFill>
          <a:blip r:embed="rId6"/>
          <a:stretch>
            <a:fillRect/>
          </a:stretch>
        </p:blipFill>
        <p:spPr>
          <a:xfrm>
            <a:off x="7818628" y="1714501"/>
            <a:ext cx="3416472" cy="3429000"/>
          </a:xfrm>
          <a:prstGeom prst="rect">
            <a:avLst/>
          </a:prstGeom>
        </p:spPr>
      </p:pic>
      <p:pic>
        <p:nvPicPr>
          <p:cNvPr id="20" name="Picture 19">
            <a:extLst>
              <a:ext uri="{FF2B5EF4-FFF2-40B4-BE49-F238E27FC236}">
                <a16:creationId xmlns:a16="http://schemas.microsoft.com/office/drawing/2014/main" id="{BCF53D81-55C6-4C25-AC09-B31CC4CAFD36}"/>
              </a:ext>
            </a:extLst>
          </p:cNvPr>
          <p:cNvPicPr>
            <a:picLocks noChangeAspect="1"/>
          </p:cNvPicPr>
          <p:nvPr/>
        </p:nvPicPr>
        <p:blipFill>
          <a:blip r:embed="rId7"/>
          <a:stretch>
            <a:fillRect/>
          </a:stretch>
        </p:blipFill>
        <p:spPr>
          <a:xfrm>
            <a:off x="4719636" y="1722473"/>
            <a:ext cx="2752726" cy="371475"/>
          </a:xfrm>
          <a:prstGeom prst="rect">
            <a:avLst/>
          </a:prstGeom>
        </p:spPr>
      </p:pic>
      <p:pic>
        <p:nvPicPr>
          <p:cNvPr id="23" name="Picture 22">
            <a:extLst>
              <a:ext uri="{FF2B5EF4-FFF2-40B4-BE49-F238E27FC236}">
                <a16:creationId xmlns:a16="http://schemas.microsoft.com/office/drawing/2014/main" id="{B8F91BF2-184A-4527-850D-E6655E558049}"/>
              </a:ext>
            </a:extLst>
          </p:cNvPr>
          <p:cNvPicPr>
            <a:picLocks noChangeAspect="1"/>
          </p:cNvPicPr>
          <p:nvPr/>
        </p:nvPicPr>
        <p:blipFill>
          <a:blip r:embed="rId8"/>
          <a:stretch>
            <a:fillRect/>
          </a:stretch>
        </p:blipFill>
        <p:spPr>
          <a:xfrm>
            <a:off x="7809002" y="1714501"/>
            <a:ext cx="3445967" cy="3423782"/>
          </a:xfrm>
          <a:prstGeom prst="rect">
            <a:avLst/>
          </a:prstGeom>
        </p:spPr>
      </p:pic>
      <p:sp>
        <p:nvSpPr>
          <p:cNvPr id="24" name="TextBox 23">
            <a:extLst>
              <a:ext uri="{FF2B5EF4-FFF2-40B4-BE49-F238E27FC236}">
                <a16:creationId xmlns:a16="http://schemas.microsoft.com/office/drawing/2014/main" id="{6AA48076-EA39-4736-9DF3-D462DE01A89D}"/>
              </a:ext>
            </a:extLst>
          </p:cNvPr>
          <p:cNvSpPr txBox="1"/>
          <p:nvPr/>
        </p:nvSpPr>
        <p:spPr>
          <a:xfrm>
            <a:off x="856644" y="2798192"/>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4. Search for “Canberra”</a:t>
            </a:r>
            <a:endParaRPr lang="en-AU" sz="11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8388E90-0D82-426D-BAB9-8816B82EFE87}"/>
              </a:ext>
            </a:extLst>
          </p:cNvPr>
          <p:cNvSpPr txBox="1"/>
          <p:nvPr/>
        </p:nvSpPr>
        <p:spPr>
          <a:xfrm>
            <a:off x="856643" y="3100698"/>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5. Zoom out to see more area</a:t>
            </a:r>
            <a:endParaRPr lang="en-AU" sz="1100">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46C1F1FC-C2C8-4965-A481-2A93818E3237}"/>
              </a:ext>
            </a:extLst>
          </p:cNvPr>
          <p:cNvPicPr>
            <a:picLocks noChangeAspect="1"/>
          </p:cNvPicPr>
          <p:nvPr/>
        </p:nvPicPr>
        <p:blipFill>
          <a:blip r:embed="rId9"/>
          <a:stretch>
            <a:fillRect/>
          </a:stretch>
        </p:blipFill>
        <p:spPr>
          <a:xfrm>
            <a:off x="7808383" y="1714501"/>
            <a:ext cx="3426717" cy="3397097"/>
          </a:xfrm>
          <a:prstGeom prst="rect">
            <a:avLst/>
          </a:prstGeom>
        </p:spPr>
      </p:pic>
      <p:sp>
        <p:nvSpPr>
          <p:cNvPr id="29" name="TextBox 28">
            <a:extLst>
              <a:ext uri="{FF2B5EF4-FFF2-40B4-BE49-F238E27FC236}">
                <a16:creationId xmlns:a16="http://schemas.microsoft.com/office/drawing/2014/main" id="{32D6CAAE-FD93-4405-A0B4-95C6C907FA89}"/>
              </a:ext>
            </a:extLst>
          </p:cNvPr>
          <p:cNvSpPr txBox="1"/>
          <p:nvPr/>
        </p:nvSpPr>
        <p:spPr>
          <a:xfrm>
            <a:off x="856643" y="3403204"/>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6. Zoom further out</a:t>
            </a:r>
            <a:endParaRPr lang="en-AU" sz="1100">
              <a:latin typeface="Calibri" panose="020F0502020204030204" pitchFamily="34" charset="0"/>
              <a:cs typeface="Calibri" panose="020F0502020204030204" pitchFamily="34" charset="0"/>
            </a:endParaRPr>
          </a:p>
        </p:txBody>
      </p:sp>
      <p:pic>
        <p:nvPicPr>
          <p:cNvPr id="31" name="Picture 30">
            <a:extLst>
              <a:ext uri="{FF2B5EF4-FFF2-40B4-BE49-F238E27FC236}">
                <a16:creationId xmlns:a16="http://schemas.microsoft.com/office/drawing/2014/main" id="{589314A7-0B3A-410D-82F8-1730F66C7C7E}"/>
              </a:ext>
            </a:extLst>
          </p:cNvPr>
          <p:cNvPicPr>
            <a:picLocks noChangeAspect="1"/>
          </p:cNvPicPr>
          <p:nvPr/>
        </p:nvPicPr>
        <p:blipFill>
          <a:blip r:embed="rId10"/>
          <a:stretch>
            <a:fillRect/>
          </a:stretch>
        </p:blipFill>
        <p:spPr>
          <a:xfrm>
            <a:off x="7813085" y="1714501"/>
            <a:ext cx="3432070" cy="3423782"/>
          </a:xfrm>
          <a:prstGeom prst="rect">
            <a:avLst/>
          </a:prstGeom>
        </p:spPr>
      </p:pic>
      <p:sp>
        <p:nvSpPr>
          <p:cNvPr id="32" name="TextBox 31">
            <a:extLst>
              <a:ext uri="{FF2B5EF4-FFF2-40B4-BE49-F238E27FC236}">
                <a16:creationId xmlns:a16="http://schemas.microsoft.com/office/drawing/2014/main" id="{46D39717-7636-4AAB-9F28-D19317FDDBA1}"/>
              </a:ext>
            </a:extLst>
          </p:cNvPr>
          <p:cNvSpPr txBox="1"/>
          <p:nvPr/>
        </p:nvSpPr>
        <p:spPr>
          <a:xfrm>
            <a:off x="7702563" y="5281382"/>
            <a:ext cx="3638355" cy="430887"/>
          </a:xfrm>
          <a:prstGeom prst="rect">
            <a:avLst/>
          </a:prstGeom>
          <a:noFill/>
          <a:ln w="3175">
            <a:noFill/>
          </a:ln>
        </p:spPr>
        <p:txBody>
          <a:bodyPr wrap="square" rtlCol="0">
            <a:spAutoFit/>
          </a:bodyPr>
          <a:lstStyle/>
          <a:p>
            <a:pPr algn="l"/>
            <a:r>
              <a:rPr lang="en-US" sz="1100">
                <a:solidFill>
                  <a:srgbClr val="FF0000"/>
                </a:solidFill>
                <a:latin typeface="Calibri" panose="020F0502020204030204" pitchFamily="34" charset="0"/>
                <a:cs typeface="Calibri" panose="020F0502020204030204" pitchFamily="34" charset="0"/>
              </a:rPr>
              <a:t>The layer disappears. It is due to wrong bounding box values returned by ArcGIS. See next slides for details.</a:t>
            </a:r>
            <a:endParaRPr lang="en-AU" sz="1100">
              <a:solidFill>
                <a:srgbClr val="FF0000"/>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331B27B4-9DC5-44EB-910D-6AEFE3E0708E}"/>
              </a:ext>
            </a:extLst>
          </p:cNvPr>
          <p:cNvSpPr/>
          <p:nvPr/>
        </p:nvSpPr>
        <p:spPr>
          <a:xfrm>
            <a:off x="5419172" y="4082929"/>
            <a:ext cx="2052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21FF13C5-05CC-4AF4-BAF1-00C40119CAED}"/>
              </a:ext>
            </a:extLst>
          </p:cNvPr>
          <p:cNvSpPr/>
          <p:nvPr/>
        </p:nvSpPr>
        <p:spPr>
          <a:xfrm>
            <a:off x="3294867" y="5837978"/>
            <a:ext cx="296239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Zooming error in ArcGIS</a:t>
            </a:r>
            <a:endParaRPr lang="en-AU" sz="1200" b="1">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BF15337C-75E2-4F3E-B404-61DFD15A8C8B}"/>
              </a:ext>
            </a:extLst>
          </p:cNvPr>
          <p:cNvPicPr>
            <a:picLocks noChangeAspect="1"/>
          </p:cNvPicPr>
          <p:nvPr/>
        </p:nvPicPr>
        <p:blipFill>
          <a:blip r:embed="rId11"/>
          <a:stretch>
            <a:fillRect/>
          </a:stretch>
        </p:blipFill>
        <p:spPr>
          <a:xfrm>
            <a:off x="4719270" y="1745918"/>
            <a:ext cx="2760902" cy="3452445"/>
          </a:xfrm>
          <a:prstGeom prst="rect">
            <a:avLst/>
          </a:prstGeom>
        </p:spPr>
      </p:pic>
    </p:spTree>
    <p:custDataLst>
      <p:tags r:id="rId1"/>
    </p:custDataLst>
    <p:extLst>
      <p:ext uri="{BB962C8B-B14F-4D97-AF65-F5344CB8AC3E}">
        <p14:creationId xmlns:p14="http://schemas.microsoft.com/office/powerpoint/2010/main" val="2972888708"/>
      </p:ext>
    </p:extLst>
  </p:cSld>
  <p:clrMapOvr>
    <a:masterClrMapping/>
  </p:clrMapOvr>
  <mc:AlternateContent xmlns:mc="http://schemas.openxmlformats.org/markup-compatibility/2006" xmlns:p14="http://schemas.microsoft.com/office/powerpoint/2010/main">
    <mc:Choice Requires="p14">
      <p:transition spd="slow" p14:dur="2000" advTm="55419"/>
    </mc:Choice>
    <mc:Fallback xmlns="">
      <p:transition spd="slow" advTm="55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2000"/>
                                        <p:tgtEl>
                                          <p:spTgt spid="26"/>
                                        </p:tgtEl>
                                      </p:cBhvr>
                                    </p:animEffect>
                                    <p:anim calcmode="lin" valueType="num">
                                      <p:cBhvr>
                                        <p:cTn id="39" dur="2000" fill="hold"/>
                                        <p:tgtEl>
                                          <p:spTgt spid="26"/>
                                        </p:tgtEl>
                                        <p:attrNameLst>
                                          <p:attrName>ppt_w</p:attrName>
                                        </p:attrNameLst>
                                      </p:cBhvr>
                                      <p:tavLst>
                                        <p:tav tm="0" fmla="#ppt_w*sin(2.5*pi*$)">
                                          <p:val>
                                            <p:fltVal val="0"/>
                                          </p:val>
                                        </p:tav>
                                        <p:tav tm="100000">
                                          <p:val>
                                            <p:fltVal val="1"/>
                                          </p:val>
                                        </p:tav>
                                      </p:tavLst>
                                    </p:anim>
                                    <p:anim calcmode="lin" valueType="num">
                                      <p:cBhvr>
                                        <p:cTn id="40"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anim calcmode="lin" valueType="num">
                                      <p:cBhvr>
                                        <p:cTn id="63" dur="2000" fill="hold"/>
                                        <p:tgtEl>
                                          <p:spTgt spid="17"/>
                                        </p:tgtEl>
                                        <p:attrNameLst>
                                          <p:attrName>ppt_w</p:attrName>
                                        </p:attrNameLst>
                                      </p:cBhvr>
                                      <p:tavLst>
                                        <p:tav tm="0" fmla="#ppt_w*sin(2.5*pi*$)">
                                          <p:val>
                                            <p:fltVal val="0"/>
                                          </p:val>
                                        </p:tav>
                                        <p:tav tm="100000">
                                          <p:val>
                                            <p:fltVal val="1"/>
                                          </p:val>
                                        </p:tav>
                                      </p:tavLst>
                                    </p:anim>
                                    <p:anim calcmode="lin" valueType="num">
                                      <p:cBhvr>
                                        <p:cTn id="6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2000"/>
                                        <p:tgtEl>
                                          <p:spTgt spid="16"/>
                                        </p:tgtEl>
                                      </p:cBhvr>
                                    </p:animEffect>
                                    <p:anim calcmode="lin" valueType="num">
                                      <p:cBhvr>
                                        <p:cTn id="70" dur="2000" fill="hold"/>
                                        <p:tgtEl>
                                          <p:spTgt spid="16"/>
                                        </p:tgtEl>
                                        <p:attrNameLst>
                                          <p:attrName>ppt_w</p:attrName>
                                        </p:attrNameLst>
                                      </p:cBhvr>
                                      <p:tavLst>
                                        <p:tav tm="0" fmla="#ppt_w*sin(2.5*pi*$)">
                                          <p:val>
                                            <p:fltVal val="0"/>
                                          </p:val>
                                        </p:tav>
                                        <p:tav tm="100000">
                                          <p:val>
                                            <p:fltVal val="1"/>
                                          </p:val>
                                        </p:tav>
                                      </p:tavLst>
                                    </p:anim>
                                    <p:anim calcmode="lin" valueType="num">
                                      <p:cBhvr>
                                        <p:cTn id="7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1000"/>
                                        <p:tgtEl>
                                          <p:spTgt spid="24"/>
                                        </p:tgtEl>
                                      </p:cBhvr>
                                    </p:animEffect>
                                    <p:anim calcmode="lin" valueType="num">
                                      <p:cBhvr>
                                        <p:cTn id="82" dur="1000" fill="hold"/>
                                        <p:tgtEl>
                                          <p:spTgt spid="24"/>
                                        </p:tgtEl>
                                        <p:attrNameLst>
                                          <p:attrName>ppt_x</p:attrName>
                                        </p:attrNameLst>
                                      </p:cBhvr>
                                      <p:tavLst>
                                        <p:tav tm="0">
                                          <p:val>
                                            <p:strVal val="#ppt_x"/>
                                          </p:val>
                                        </p:tav>
                                        <p:tav tm="100000">
                                          <p:val>
                                            <p:strVal val="#ppt_x"/>
                                          </p:val>
                                        </p:tav>
                                      </p:tavLst>
                                    </p:anim>
                                    <p:anim calcmode="lin" valueType="num">
                                      <p:cBhvr>
                                        <p:cTn id="8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1000"/>
                                        <p:tgtEl>
                                          <p:spTgt spid="25"/>
                                        </p:tgtEl>
                                      </p:cBhvr>
                                    </p:animEffect>
                                    <p:anim calcmode="lin" valueType="num">
                                      <p:cBhvr>
                                        <p:cTn id="94" dur="1000" fill="hold"/>
                                        <p:tgtEl>
                                          <p:spTgt spid="25"/>
                                        </p:tgtEl>
                                        <p:attrNameLst>
                                          <p:attrName>ppt_x</p:attrName>
                                        </p:attrNameLst>
                                      </p:cBhvr>
                                      <p:tavLst>
                                        <p:tav tm="0">
                                          <p:val>
                                            <p:strVal val="#ppt_x"/>
                                          </p:val>
                                        </p:tav>
                                        <p:tav tm="100000">
                                          <p:val>
                                            <p:strVal val="#ppt_x"/>
                                          </p:val>
                                        </p:tav>
                                      </p:tavLst>
                                    </p:anim>
                                    <p:anim calcmode="lin" valueType="num">
                                      <p:cBhvr>
                                        <p:cTn id="9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1000"/>
                                        <p:tgtEl>
                                          <p:spTgt spid="29"/>
                                        </p:tgtEl>
                                      </p:cBhvr>
                                    </p:animEffect>
                                    <p:anim calcmode="lin" valueType="num">
                                      <p:cBhvr>
                                        <p:cTn id="106" dur="1000" fill="hold"/>
                                        <p:tgtEl>
                                          <p:spTgt spid="29"/>
                                        </p:tgtEl>
                                        <p:attrNameLst>
                                          <p:attrName>ppt_x</p:attrName>
                                        </p:attrNameLst>
                                      </p:cBhvr>
                                      <p:tavLst>
                                        <p:tav tm="0">
                                          <p:val>
                                            <p:strVal val="#ppt_x"/>
                                          </p:val>
                                        </p:tav>
                                        <p:tav tm="100000">
                                          <p:val>
                                            <p:strVal val="#ppt_x"/>
                                          </p:val>
                                        </p:tav>
                                      </p:tavLst>
                                    </p:anim>
                                    <p:anim calcmode="lin" valueType="num">
                                      <p:cBhvr>
                                        <p:cTn id="10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1000"/>
                                        <p:tgtEl>
                                          <p:spTgt spid="32"/>
                                        </p:tgtEl>
                                      </p:cBhvr>
                                    </p:animEffect>
                                    <p:anim calcmode="lin" valueType="num">
                                      <p:cBhvr>
                                        <p:cTn id="118" dur="1000" fill="hold"/>
                                        <p:tgtEl>
                                          <p:spTgt spid="32"/>
                                        </p:tgtEl>
                                        <p:attrNameLst>
                                          <p:attrName>ppt_x</p:attrName>
                                        </p:attrNameLst>
                                      </p:cBhvr>
                                      <p:tavLst>
                                        <p:tav tm="0">
                                          <p:val>
                                            <p:strVal val="#ppt_x"/>
                                          </p:val>
                                        </p:tav>
                                        <p:tav tm="100000">
                                          <p:val>
                                            <p:strVal val="#ppt_x"/>
                                          </p:val>
                                        </p:tav>
                                      </p:tavLst>
                                    </p:anim>
                                    <p:anim calcmode="lin" valueType="num">
                                      <p:cBhvr>
                                        <p:cTn id="1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grpId="0" nodeType="click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randombar(horizontal)">
                                      <p:cBhvr>
                                        <p:cTn id="1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7" grpId="0" animBg="1"/>
      <p:bldP spid="24" grpId="0" animBg="1"/>
      <p:bldP spid="25" grpId="0" animBg="1"/>
      <p:bldP spid="29" grpId="0" animBg="1"/>
      <p:bldP spid="32" grpId="0" animBg="1"/>
      <p:bldP spid="26" grpId="0"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6|7.1|6.6|3.7|3.4"/>
</p:tagLst>
</file>

<file path=ppt/tags/tag2.xml><?xml version="1.0" encoding="utf-8"?>
<p:tagLst xmlns:a="http://schemas.openxmlformats.org/drawingml/2006/main" xmlns:r="http://schemas.openxmlformats.org/officeDocument/2006/relationships" xmlns:p="http://schemas.openxmlformats.org/presentationml/2006/main">
  <p:tag name="TIMING" val="|4.9|4.8|2.4|2.4|2.7|2.5|2.7|2.8|2.2|2.8|2.4|2.6|2.1|2.6|2|2.9|2.8"/>
</p:tagLst>
</file>

<file path=ppt/tags/tag3.xml><?xml version="1.0" encoding="utf-8"?>
<p:tagLst xmlns:a="http://schemas.openxmlformats.org/drawingml/2006/main" xmlns:r="http://schemas.openxmlformats.org/officeDocument/2006/relationships" xmlns:p="http://schemas.openxmlformats.org/presentationml/2006/main">
  <p:tag name="TIMING" val="|8.7|2.8|2.4|2.7|1.3|2.7|3.2|2.3|2.7|3|2.2|1.5"/>
</p:tagLst>
</file>

<file path=ppt/tags/tag4.xml><?xml version="1.0" encoding="utf-8"?>
<p:tagLst xmlns:a="http://schemas.openxmlformats.org/drawingml/2006/main" xmlns:r="http://schemas.openxmlformats.org/officeDocument/2006/relationships" xmlns:p="http://schemas.openxmlformats.org/presentationml/2006/main">
  <p:tag name="TIMING" val="|1.4|5.2|3|2.5|2.6|1.8|3.1|2.2|2.5|3.1|2.7|2|2.4|2.8|2.9|2.3|2.2|2.7|1.9|2.9|3.9|1.9|1.8|1.6|1.6|1.6|3.9|1.8|3.9|2.7|3|2.7|2.6|1.7|2.6|2.8|2.3"/>
</p:tagLst>
</file>

<file path=ppt/tags/tag5.xml><?xml version="1.0" encoding="utf-8"?>
<p:tagLst xmlns:a="http://schemas.openxmlformats.org/drawingml/2006/main" xmlns:r="http://schemas.openxmlformats.org/officeDocument/2006/relationships" xmlns:p="http://schemas.openxmlformats.org/presentationml/2006/main">
  <p:tag name="TIMING" val="|1.2|3.1|1.8|2.6|2.6|3|1.6|2.6|2.3|2.3|1.7|1.6|1.7|1.6|1.7|2.1|1.7"/>
</p:tagLst>
</file>

<file path=ppt/tags/tag6.xml><?xml version="1.0" encoding="utf-8"?>
<p:tagLst xmlns:a="http://schemas.openxmlformats.org/drawingml/2006/main" xmlns:r="http://schemas.openxmlformats.org/officeDocument/2006/relationships" xmlns:p="http://schemas.openxmlformats.org/presentationml/2006/main">
  <p:tag name="TIMING" val="|1.9|2.6|2.2|2.6|1.8|1.9|1.8|2.7|2.1|1.6|1.6|2.1"/>
</p:tagLst>
</file>

<file path=ppt/tags/tag7.xml><?xml version="1.0" encoding="utf-8"?>
<p:tagLst xmlns:a="http://schemas.openxmlformats.org/drawingml/2006/main" xmlns:r="http://schemas.openxmlformats.org/officeDocument/2006/relationships" xmlns:p="http://schemas.openxmlformats.org/presentationml/2006/main">
  <p:tag name="TIMING" val="|2.8|3.1|2.9|3.2|3.2|3.3|3.3|3|3.1|2.6|3.6|2.6|3.2|3.1|3.6|3.1|3.8|1.7|1.3|2.5|2.7|1.9"/>
</p:tagLst>
</file>

<file path=ppt/tags/tag8.xml><?xml version="1.0" encoding="utf-8"?>
<p:tagLst xmlns:a="http://schemas.openxmlformats.org/drawingml/2006/main" xmlns:r="http://schemas.openxmlformats.org/officeDocument/2006/relationships" xmlns:p="http://schemas.openxmlformats.org/presentationml/2006/main">
  <p:tag name="TIMING" val="|3.5|1.8|2.5|3.1|4.2|3.7|4.7|2.3|1.6|2.6|2.8|3|2.7|3|2.5|2.8|2.5|2.1"/>
</p:tagLst>
</file>

<file path=ppt/tags/tag9.xml><?xml version="1.0" encoding="utf-8"?>
<p:tagLst xmlns:a="http://schemas.openxmlformats.org/drawingml/2006/main" xmlns:r="http://schemas.openxmlformats.org/officeDocument/2006/relationships" xmlns:p="http://schemas.openxmlformats.org/presentationml/2006/main">
  <p:tag name="TIMING" val="|2.8|7.4|8.1|1.7|2|3.2|2.2|1.6|2.9|1.7|6.9|4.8|2.9|2.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l">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5476</TotalTime>
  <Words>995</Words>
  <Application>Microsoft Office PowerPoint</Application>
  <PresentationFormat>Widescreen</PresentationFormat>
  <Paragraphs>116</Paragraphs>
  <Slides>11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Calibri Light</vt:lpstr>
      <vt:lpstr>Tw Cen MT</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87</cp:revision>
  <dcterms:created xsi:type="dcterms:W3CDTF">2019-01-15T00:24:26Z</dcterms:created>
  <dcterms:modified xsi:type="dcterms:W3CDTF">2020-03-15T23:55:29Z</dcterms:modified>
</cp:coreProperties>
</file>